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8" r:id="rId2"/>
    <p:sldId id="280" r:id="rId3"/>
    <p:sldId id="281" r:id="rId4"/>
    <p:sldId id="295" r:id="rId5"/>
    <p:sldId id="305" r:id="rId6"/>
    <p:sldId id="301" r:id="rId7"/>
    <p:sldId id="259" r:id="rId8"/>
    <p:sldId id="296" r:id="rId9"/>
    <p:sldId id="297" r:id="rId10"/>
    <p:sldId id="298" r:id="rId11"/>
    <p:sldId id="299" r:id="rId12"/>
    <p:sldId id="270" r:id="rId13"/>
    <p:sldId id="283" r:id="rId14"/>
    <p:sldId id="260" r:id="rId15"/>
    <p:sldId id="269" r:id="rId16"/>
    <p:sldId id="272" r:id="rId17"/>
    <p:sldId id="273" r:id="rId18"/>
    <p:sldId id="261" r:id="rId19"/>
    <p:sldId id="288" r:id="rId20"/>
    <p:sldId id="282" r:id="rId21"/>
    <p:sldId id="303" r:id="rId22"/>
    <p:sldId id="307" r:id="rId23"/>
    <p:sldId id="306" r:id="rId24"/>
    <p:sldId id="276" r:id="rId25"/>
    <p:sldId id="277" r:id="rId26"/>
    <p:sldId id="279" r:id="rId27"/>
    <p:sldId id="309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issa Kerscher-Hofbauer" initials="CK" lastIdx="1" clrIdx="0">
    <p:extLst>
      <p:ext uri="{19B8F6BF-5375-455C-9EA6-DF929625EA0E}">
        <p15:presenceInfo xmlns:p15="http://schemas.microsoft.com/office/powerpoint/2012/main" userId="S-1-5-21-2469331250-2446494868-2895617061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39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25" autoAdjust="0"/>
  </p:normalViewPr>
  <p:slideViewPr>
    <p:cSldViewPr>
      <p:cViewPr varScale="1">
        <p:scale>
          <a:sx n="82" d="100"/>
          <a:sy n="82" d="100"/>
        </p:scale>
        <p:origin x="3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7T12:24:56.74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1ADE4-F123-4B4E-849F-F32896DB2C7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64CD410-C618-44A3-B03E-D1BDC21BD487}">
      <dgm:prSet phldrT="[Text]" custT="1"/>
      <dgm:spPr>
        <a:xfrm>
          <a:off x="1936136" y="112"/>
          <a:ext cx="2294041" cy="1430244"/>
        </a:xfrm>
        <a:prstGeom prst="ellipse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gm:spPr>
      <dgm:t>
        <a:bodyPr/>
        <a:lstStyle/>
        <a:p>
          <a:r>
            <a:rPr lang="de-DE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Michaela Arnold-Peer</a:t>
          </a:r>
        </a:p>
      </dgm:t>
    </dgm:pt>
    <dgm:pt modelId="{AD999134-A158-4D79-B8A5-CCF79DBBE825}" type="parTrans" cxnId="{6323F01C-5282-4A32-8705-92C79B31FFC3}">
      <dgm:prSet/>
      <dgm:spPr/>
      <dgm:t>
        <a:bodyPr/>
        <a:lstStyle/>
        <a:p>
          <a:endParaRPr lang="de-DE"/>
        </a:p>
      </dgm:t>
    </dgm:pt>
    <dgm:pt modelId="{2F6CB237-8FE3-4617-AC71-5E3761E2D9E2}" type="sibTrans" cxnId="{6323F01C-5282-4A32-8705-92C79B31FFC3}">
      <dgm:prSet/>
      <dgm:spPr>
        <a:xfrm rot="2281872">
          <a:off x="3878960" y="1239537"/>
          <a:ext cx="366186" cy="482707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331CEE-0339-4C9D-9828-3B500E14D20F}">
      <dgm:prSet phldrT="[Text]" custT="1"/>
      <dgm:spPr>
        <a:xfrm>
          <a:off x="3964468" y="1529534"/>
          <a:ext cx="2148127" cy="1430244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gm:spPr>
      <dgm:t>
        <a:bodyPr/>
        <a:lstStyle/>
        <a:p>
          <a:r>
            <a:rPr lang="de-DE" sz="2000" dirty="0">
              <a:solidFill>
                <a:srgbClr val="162883"/>
              </a:solidFill>
              <a:latin typeface="Calibri"/>
              <a:ea typeface="+mn-ea"/>
              <a:cs typeface="+mn-cs"/>
            </a:rPr>
            <a:t>Dominik </a:t>
          </a:r>
          <a:r>
            <a:rPr lang="de-DE" sz="2000" dirty="0" err="1">
              <a:solidFill>
                <a:srgbClr val="162883"/>
              </a:solidFill>
              <a:latin typeface="Calibri"/>
              <a:ea typeface="+mn-ea"/>
              <a:cs typeface="+mn-cs"/>
            </a:rPr>
            <a:t>Beemer</a:t>
          </a:r>
          <a:endParaRPr lang="de-DE" sz="2000" dirty="0">
            <a:solidFill>
              <a:srgbClr val="162883"/>
            </a:solidFill>
            <a:latin typeface="Calibri"/>
            <a:ea typeface="+mn-ea"/>
            <a:cs typeface="+mn-cs"/>
          </a:endParaRPr>
        </a:p>
      </dgm:t>
    </dgm:pt>
    <dgm:pt modelId="{ABA7C510-60F5-4A36-91AF-F66B9D3050C3}" type="parTrans" cxnId="{FFC6A42B-0F87-4E9E-A8D4-07662A16832A}">
      <dgm:prSet/>
      <dgm:spPr/>
      <dgm:t>
        <a:bodyPr/>
        <a:lstStyle/>
        <a:p>
          <a:endParaRPr lang="de-DE"/>
        </a:p>
      </dgm:t>
    </dgm:pt>
    <dgm:pt modelId="{87DDC2B3-8A9D-45B4-BE08-0939A5D5D16C}" type="sibTrans" cxnId="{FFC6A42B-0F87-4E9E-A8D4-07662A16832A}">
      <dgm:prSet/>
      <dgm:spPr>
        <a:xfrm rot="8545366">
          <a:off x="3900321" y="2742398"/>
          <a:ext cx="355370" cy="482707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0D6666-1B9F-4BEC-9A3A-8559463D608A}">
      <dgm:prSet phldrT="[Text]" custT="1"/>
      <dgm:spPr>
        <a:xfrm>
          <a:off x="1939790" y="3034137"/>
          <a:ext cx="2286732" cy="1430244"/>
        </a:xfrm>
        <a:prstGeom prst="ellipse">
          <a:avLst/>
        </a:prstGeom>
        <a:solidFill>
          <a:srgbClr val="162883">
            <a:lumMod val="20000"/>
            <a:lumOff val="8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gm:spPr>
      <dgm:t>
        <a:bodyPr/>
        <a:lstStyle/>
        <a:p>
          <a:r>
            <a:rPr lang="de-DE" sz="2000" dirty="0">
              <a:solidFill>
                <a:srgbClr val="162883"/>
              </a:solidFill>
              <a:latin typeface="Calibri"/>
              <a:ea typeface="+mn-ea"/>
              <a:cs typeface="+mn-cs"/>
            </a:rPr>
            <a:t>Clarissa Kerscher-Hofbauer, TS</a:t>
          </a:r>
        </a:p>
      </dgm:t>
    </dgm:pt>
    <dgm:pt modelId="{E2075B72-8112-4A1C-BD3A-9A4D19879863}" type="parTrans" cxnId="{BCEFD78B-3836-428E-9352-4719F900F564}">
      <dgm:prSet/>
      <dgm:spPr/>
      <dgm:t>
        <a:bodyPr/>
        <a:lstStyle/>
        <a:p>
          <a:endParaRPr lang="de-DE"/>
        </a:p>
      </dgm:t>
    </dgm:pt>
    <dgm:pt modelId="{29D42D85-2653-4B5E-93D8-659A86D9EFAE}" type="sibTrans" cxnId="{BCEFD78B-3836-428E-9352-4719F900F564}">
      <dgm:prSet/>
      <dgm:spPr>
        <a:xfrm rot="12983267">
          <a:off x="1888443" y="2763006"/>
          <a:ext cx="367810" cy="482707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6928A43-AAD4-4A3C-AE91-E88623918442}">
      <dgm:prSet phldrT="[Text]" custT="1"/>
      <dgm:spPr>
        <a:xfrm>
          <a:off x="25009" y="1552561"/>
          <a:ext cx="2095380" cy="1430244"/>
        </a:xfrm>
        <a:prstGeom prst="ellipse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rgbClr val="23A7D9"/>
          </a:solidFill>
          <a:prstDash val="solid"/>
        </a:ln>
        <a:effectLst/>
      </dgm:spPr>
      <dgm:t>
        <a:bodyPr/>
        <a:lstStyle/>
        <a:p>
          <a:r>
            <a:rPr lang="de-DE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Alois Bauer</a:t>
          </a:r>
        </a:p>
        <a:p>
          <a:r>
            <a:rPr lang="de-DE" sz="20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ns</a:t>
          </a:r>
          <a:r>
            <a:rPr lang="de-DE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E</a:t>
          </a:r>
        </a:p>
      </dgm:t>
    </dgm:pt>
    <dgm:pt modelId="{7250484E-183E-40F0-BC10-477B0AE9D161}" type="parTrans" cxnId="{CE55640F-648A-4FDA-877E-6496ECF63732}">
      <dgm:prSet/>
      <dgm:spPr/>
      <dgm:t>
        <a:bodyPr/>
        <a:lstStyle/>
        <a:p>
          <a:endParaRPr lang="de-DE"/>
        </a:p>
      </dgm:t>
    </dgm:pt>
    <dgm:pt modelId="{16A9C03A-43EA-4784-87B4-76672627D1C0}" type="sibTrans" cxnId="{CE55640F-648A-4FDA-877E-6496ECF63732}">
      <dgm:prSet/>
      <dgm:spPr>
        <a:xfrm rot="19339509">
          <a:off x="1856092" y="1267309"/>
          <a:ext cx="399111" cy="482707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956F4E-A69E-43AA-B29B-2C6F83C52768}" type="pres">
      <dgm:prSet presAssocID="{A351ADE4-F123-4B4E-849F-F32896DB2C73}" presName="cycle" presStyleCnt="0">
        <dgm:presLayoutVars>
          <dgm:dir/>
          <dgm:resizeHandles val="exact"/>
        </dgm:presLayoutVars>
      </dgm:prSet>
      <dgm:spPr/>
    </dgm:pt>
    <dgm:pt modelId="{7C4F4BA6-3E81-4483-A677-000B7A80B587}" type="pres">
      <dgm:prSet presAssocID="{264CD410-C618-44A3-B03E-D1BDC21BD487}" presName="node" presStyleLbl="node1" presStyleIdx="0" presStyleCnt="4" custScaleX="160395">
        <dgm:presLayoutVars>
          <dgm:bulletEnabled val="1"/>
        </dgm:presLayoutVars>
      </dgm:prSet>
      <dgm:spPr/>
    </dgm:pt>
    <dgm:pt modelId="{ACEAAA6B-562A-4D49-B71D-A74A8390F5AC}" type="pres">
      <dgm:prSet presAssocID="{2F6CB237-8FE3-4617-AC71-5E3761E2D9E2}" presName="sibTrans" presStyleLbl="sibTrans2D1" presStyleIdx="0" presStyleCnt="4"/>
      <dgm:spPr/>
    </dgm:pt>
    <dgm:pt modelId="{FA724A73-B415-4E1F-A958-8736BEAF879E}" type="pres">
      <dgm:prSet presAssocID="{2F6CB237-8FE3-4617-AC71-5E3761E2D9E2}" presName="connectorText" presStyleLbl="sibTrans2D1" presStyleIdx="0" presStyleCnt="4"/>
      <dgm:spPr/>
    </dgm:pt>
    <dgm:pt modelId="{F1C0378D-828A-4ACE-BB63-88239D22E67C}" type="pres">
      <dgm:prSet presAssocID="{59331CEE-0339-4C9D-9828-3B500E14D20F}" presName="node" presStyleLbl="node1" presStyleIdx="1" presStyleCnt="4" custScaleX="150193" custRadScaleRad="128899" custRadScaleInc="808">
        <dgm:presLayoutVars>
          <dgm:bulletEnabled val="1"/>
        </dgm:presLayoutVars>
      </dgm:prSet>
      <dgm:spPr/>
    </dgm:pt>
    <dgm:pt modelId="{F5D75A24-B6BB-4BEA-8398-35472860C015}" type="pres">
      <dgm:prSet presAssocID="{87DDC2B3-8A9D-45B4-BE08-0939A5D5D16C}" presName="sibTrans" presStyleLbl="sibTrans2D1" presStyleIdx="1" presStyleCnt="4"/>
      <dgm:spPr/>
    </dgm:pt>
    <dgm:pt modelId="{A85FB252-BAC8-4B03-AFFC-C783548BC331}" type="pres">
      <dgm:prSet presAssocID="{87DDC2B3-8A9D-45B4-BE08-0939A5D5D16C}" presName="connectorText" presStyleLbl="sibTrans2D1" presStyleIdx="1" presStyleCnt="4"/>
      <dgm:spPr/>
    </dgm:pt>
    <dgm:pt modelId="{885D9055-5448-4075-9D06-C7F0000A16FB}" type="pres">
      <dgm:prSet presAssocID="{520D6666-1B9F-4BEC-9A3A-8559463D608A}" presName="node" presStyleLbl="node1" presStyleIdx="2" presStyleCnt="4" custScaleX="159884" custRadScaleRad="99354" custRadScaleInc="-374">
        <dgm:presLayoutVars>
          <dgm:bulletEnabled val="1"/>
        </dgm:presLayoutVars>
      </dgm:prSet>
      <dgm:spPr/>
    </dgm:pt>
    <dgm:pt modelId="{38C79083-C9ED-41C4-8F15-F6B1027BAB60}" type="pres">
      <dgm:prSet presAssocID="{29D42D85-2653-4B5E-93D8-659A86D9EFAE}" presName="sibTrans" presStyleLbl="sibTrans2D1" presStyleIdx="2" presStyleCnt="4"/>
      <dgm:spPr/>
    </dgm:pt>
    <dgm:pt modelId="{3DCF6142-3BC1-45BA-9699-2CCF9BD82926}" type="pres">
      <dgm:prSet presAssocID="{29D42D85-2653-4B5E-93D8-659A86D9EFAE}" presName="connectorText" presStyleLbl="sibTrans2D1" presStyleIdx="2" presStyleCnt="4"/>
      <dgm:spPr/>
    </dgm:pt>
    <dgm:pt modelId="{85F6C647-8C07-4591-9E1C-6520968961A9}" type="pres">
      <dgm:prSet presAssocID="{56928A43-AAD4-4A3C-AE91-E88623918442}" presName="node" presStyleLbl="node1" presStyleIdx="3" presStyleCnt="4" custScaleX="146505" custRadScaleRad="132548" custRadScaleInc="-2244">
        <dgm:presLayoutVars>
          <dgm:bulletEnabled val="1"/>
        </dgm:presLayoutVars>
      </dgm:prSet>
      <dgm:spPr/>
    </dgm:pt>
    <dgm:pt modelId="{C4A5AFBF-545F-4D01-B8B6-D01546EAE581}" type="pres">
      <dgm:prSet presAssocID="{16A9C03A-43EA-4784-87B4-76672627D1C0}" presName="sibTrans" presStyleLbl="sibTrans2D1" presStyleIdx="3" presStyleCnt="4"/>
      <dgm:spPr/>
    </dgm:pt>
    <dgm:pt modelId="{0BD099A2-E1B1-4083-9579-912A65F9C337}" type="pres">
      <dgm:prSet presAssocID="{16A9C03A-43EA-4784-87B4-76672627D1C0}" presName="connectorText" presStyleLbl="sibTrans2D1" presStyleIdx="3" presStyleCnt="4"/>
      <dgm:spPr/>
    </dgm:pt>
  </dgm:ptLst>
  <dgm:cxnLst>
    <dgm:cxn modelId="{CB8CD300-17A2-458F-B1E7-6C8192307E46}" type="presOf" srcId="{A351ADE4-F123-4B4E-849F-F32896DB2C73}" destId="{08956F4E-A69E-43AA-B29B-2C6F83C52768}" srcOrd="0" destOrd="0" presId="urn:microsoft.com/office/officeart/2005/8/layout/cycle2"/>
    <dgm:cxn modelId="{CE55640F-648A-4FDA-877E-6496ECF63732}" srcId="{A351ADE4-F123-4B4E-849F-F32896DB2C73}" destId="{56928A43-AAD4-4A3C-AE91-E88623918442}" srcOrd="3" destOrd="0" parTransId="{7250484E-183E-40F0-BC10-477B0AE9D161}" sibTransId="{16A9C03A-43EA-4784-87B4-76672627D1C0}"/>
    <dgm:cxn modelId="{6323F01C-5282-4A32-8705-92C79B31FFC3}" srcId="{A351ADE4-F123-4B4E-849F-F32896DB2C73}" destId="{264CD410-C618-44A3-B03E-D1BDC21BD487}" srcOrd="0" destOrd="0" parTransId="{AD999134-A158-4D79-B8A5-CCF79DBBE825}" sibTransId="{2F6CB237-8FE3-4617-AC71-5E3761E2D9E2}"/>
    <dgm:cxn modelId="{FF0FB721-96B3-4E77-9B16-2A892C331B43}" type="presOf" srcId="{264CD410-C618-44A3-B03E-D1BDC21BD487}" destId="{7C4F4BA6-3E81-4483-A677-000B7A80B587}" srcOrd="0" destOrd="0" presId="urn:microsoft.com/office/officeart/2005/8/layout/cycle2"/>
    <dgm:cxn modelId="{FFC6A42B-0F87-4E9E-A8D4-07662A16832A}" srcId="{A351ADE4-F123-4B4E-849F-F32896DB2C73}" destId="{59331CEE-0339-4C9D-9828-3B500E14D20F}" srcOrd="1" destOrd="0" parTransId="{ABA7C510-60F5-4A36-91AF-F66B9D3050C3}" sibTransId="{87DDC2B3-8A9D-45B4-BE08-0939A5D5D16C}"/>
    <dgm:cxn modelId="{FBAA6F40-D61B-468A-ACC8-BD6EBFD80005}" type="presOf" srcId="{2F6CB237-8FE3-4617-AC71-5E3761E2D9E2}" destId="{ACEAAA6B-562A-4D49-B71D-A74A8390F5AC}" srcOrd="0" destOrd="0" presId="urn:microsoft.com/office/officeart/2005/8/layout/cycle2"/>
    <dgm:cxn modelId="{4D69725F-5CE7-40C9-A43B-0973A10B36D5}" type="presOf" srcId="{87DDC2B3-8A9D-45B4-BE08-0939A5D5D16C}" destId="{A85FB252-BAC8-4B03-AFFC-C783548BC331}" srcOrd="1" destOrd="0" presId="urn:microsoft.com/office/officeart/2005/8/layout/cycle2"/>
    <dgm:cxn modelId="{F45F2844-F496-4149-9AA9-80A1714DF920}" type="presOf" srcId="{29D42D85-2653-4B5E-93D8-659A86D9EFAE}" destId="{3DCF6142-3BC1-45BA-9699-2CCF9BD82926}" srcOrd="1" destOrd="0" presId="urn:microsoft.com/office/officeart/2005/8/layout/cycle2"/>
    <dgm:cxn modelId="{628D2345-2528-4E45-AF9D-DDE521E14360}" type="presOf" srcId="{56928A43-AAD4-4A3C-AE91-E88623918442}" destId="{85F6C647-8C07-4591-9E1C-6520968961A9}" srcOrd="0" destOrd="0" presId="urn:microsoft.com/office/officeart/2005/8/layout/cycle2"/>
    <dgm:cxn modelId="{2F1C0A68-3926-4A04-B918-F7CA500E557E}" type="presOf" srcId="{16A9C03A-43EA-4784-87B4-76672627D1C0}" destId="{0BD099A2-E1B1-4083-9579-912A65F9C337}" srcOrd="1" destOrd="0" presId="urn:microsoft.com/office/officeart/2005/8/layout/cycle2"/>
    <dgm:cxn modelId="{8AE22A6B-C0C6-49E2-A713-87AD8B3A36EE}" type="presOf" srcId="{29D42D85-2653-4B5E-93D8-659A86D9EFAE}" destId="{38C79083-C9ED-41C4-8F15-F6B1027BAB60}" srcOrd="0" destOrd="0" presId="urn:microsoft.com/office/officeart/2005/8/layout/cycle2"/>
    <dgm:cxn modelId="{F5CB1057-4BC8-480E-8F16-F6A2C5B767AB}" type="presOf" srcId="{520D6666-1B9F-4BEC-9A3A-8559463D608A}" destId="{885D9055-5448-4075-9D06-C7F0000A16FB}" srcOrd="0" destOrd="0" presId="urn:microsoft.com/office/officeart/2005/8/layout/cycle2"/>
    <dgm:cxn modelId="{BCEFD78B-3836-428E-9352-4719F900F564}" srcId="{A351ADE4-F123-4B4E-849F-F32896DB2C73}" destId="{520D6666-1B9F-4BEC-9A3A-8559463D608A}" srcOrd="2" destOrd="0" parTransId="{E2075B72-8112-4A1C-BD3A-9A4D19879863}" sibTransId="{29D42D85-2653-4B5E-93D8-659A86D9EFAE}"/>
    <dgm:cxn modelId="{51520EBE-BBB5-4DAE-9AA1-BEC1DABE54F6}" type="presOf" srcId="{2F6CB237-8FE3-4617-AC71-5E3761E2D9E2}" destId="{FA724A73-B415-4E1F-A958-8736BEAF879E}" srcOrd="1" destOrd="0" presId="urn:microsoft.com/office/officeart/2005/8/layout/cycle2"/>
    <dgm:cxn modelId="{EB9853C2-A8AA-4C48-83EF-15824CFA1A29}" type="presOf" srcId="{16A9C03A-43EA-4784-87B4-76672627D1C0}" destId="{C4A5AFBF-545F-4D01-B8B6-D01546EAE581}" srcOrd="0" destOrd="0" presId="urn:microsoft.com/office/officeart/2005/8/layout/cycle2"/>
    <dgm:cxn modelId="{C213B7C4-A229-4836-A55F-15F4E2734E9D}" type="presOf" srcId="{87DDC2B3-8A9D-45B4-BE08-0939A5D5D16C}" destId="{F5D75A24-B6BB-4BEA-8398-35472860C015}" srcOrd="0" destOrd="0" presId="urn:microsoft.com/office/officeart/2005/8/layout/cycle2"/>
    <dgm:cxn modelId="{EF1A5FC8-3529-4D13-BC37-E8B115E57FAB}" type="presOf" srcId="{59331CEE-0339-4C9D-9828-3B500E14D20F}" destId="{F1C0378D-828A-4ACE-BB63-88239D22E67C}" srcOrd="0" destOrd="0" presId="urn:microsoft.com/office/officeart/2005/8/layout/cycle2"/>
    <dgm:cxn modelId="{55A2F70A-D44B-45D4-8E5D-CE726B2A659B}" type="presParOf" srcId="{08956F4E-A69E-43AA-B29B-2C6F83C52768}" destId="{7C4F4BA6-3E81-4483-A677-000B7A80B587}" srcOrd="0" destOrd="0" presId="urn:microsoft.com/office/officeart/2005/8/layout/cycle2"/>
    <dgm:cxn modelId="{6664F894-E287-4FAE-8997-290D757ED9D2}" type="presParOf" srcId="{08956F4E-A69E-43AA-B29B-2C6F83C52768}" destId="{ACEAAA6B-562A-4D49-B71D-A74A8390F5AC}" srcOrd="1" destOrd="0" presId="urn:microsoft.com/office/officeart/2005/8/layout/cycle2"/>
    <dgm:cxn modelId="{09AE0464-CEC8-4D64-80FB-7A4AC4B1715E}" type="presParOf" srcId="{ACEAAA6B-562A-4D49-B71D-A74A8390F5AC}" destId="{FA724A73-B415-4E1F-A958-8736BEAF879E}" srcOrd="0" destOrd="0" presId="urn:microsoft.com/office/officeart/2005/8/layout/cycle2"/>
    <dgm:cxn modelId="{6EF8BA7E-F958-454E-B0E7-5595F89A31E4}" type="presParOf" srcId="{08956F4E-A69E-43AA-B29B-2C6F83C52768}" destId="{F1C0378D-828A-4ACE-BB63-88239D22E67C}" srcOrd="2" destOrd="0" presId="urn:microsoft.com/office/officeart/2005/8/layout/cycle2"/>
    <dgm:cxn modelId="{724603D8-4977-4978-8848-4A06344BAF43}" type="presParOf" srcId="{08956F4E-A69E-43AA-B29B-2C6F83C52768}" destId="{F5D75A24-B6BB-4BEA-8398-35472860C015}" srcOrd="3" destOrd="0" presId="urn:microsoft.com/office/officeart/2005/8/layout/cycle2"/>
    <dgm:cxn modelId="{B72F1EF5-7613-47AC-BC28-8206E6D9D72C}" type="presParOf" srcId="{F5D75A24-B6BB-4BEA-8398-35472860C015}" destId="{A85FB252-BAC8-4B03-AFFC-C783548BC331}" srcOrd="0" destOrd="0" presId="urn:microsoft.com/office/officeart/2005/8/layout/cycle2"/>
    <dgm:cxn modelId="{898C2DDC-1121-46EF-8D2F-AA0F0A9A6E94}" type="presParOf" srcId="{08956F4E-A69E-43AA-B29B-2C6F83C52768}" destId="{885D9055-5448-4075-9D06-C7F0000A16FB}" srcOrd="4" destOrd="0" presId="urn:microsoft.com/office/officeart/2005/8/layout/cycle2"/>
    <dgm:cxn modelId="{CB9EFD32-7DF9-41FA-BCD9-4486FF6627BD}" type="presParOf" srcId="{08956F4E-A69E-43AA-B29B-2C6F83C52768}" destId="{38C79083-C9ED-41C4-8F15-F6B1027BAB60}" srcOrd="5" destOrd="0" presId="urn:microsoft.com/office/officeart/2005/8/layout/cycle2"/>
    <dgm:cxn modelId="{2A3A96DE-F455-4149-8EF5-E9C7CBBDAFEE}" type="presParOf" srcId="{38C79083-C9ED-41C4-8F15-F6B1027BAB60}" destId="{3DCF6142-3BC1-45BA-9699-2CCF9BD82926}" srcOrd="0" destOrd="0" presId="urn:microsoft.com/office/officeart/2005/8/layout/cycle2"/>
    <dgm:cxn modelId="{04E201B6-8D42-4D2E-8564-95FCA15310AC}" type="presParOf" srcId="{08956F4E-A69E-43AA-B29B-2C6F83C52768}" destId="{85F6C647-8C07-4591-9E1C-6520968961A9}" srcOrd="6" destOrd="0" presId="urn:microsoft.com/office/officeart/2005/8/layout/cycle2"/>
    <dgm:cxn modelId="{27ACDEBB-FC3B-49FB-9481-BE6F19623D1C}" type="presParOf" srcId="{08956F4E-A69E-43AA-B29B-2C6F83C52768}" destId="{C4A5AFBF-545F-4D01-B8B6-D01546EAE581}" srcOrd="7" destOrd="0" presId="urn:microsoft.com/office/officeart/2005/8/layout/cycle2"/>
    <dgm:cxn modelId="{BC1454FB-4722-4078-B4EF-FE93182B6355}" type="presParOf" srcId="{C4A5AFBF-545F-4D01-B8B6-D01546EAE581}" destId="{0BD099A2-E1B1-4083-9579-912A65F9C3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F4BA6-3E81-4483-A677-000B7A80B587}">
      <dsp:nvSpPr>
        <dsp:cNvPr id="0" name=""/>
        <dsp:cNvSpPr/>
      </dsp:nvSpPr>
      <dsp:spPr>
        <a:xfrm>
          <a:off x="2294341" y="1839"/>
          <a:ext cx="2440048" cy="1521274"/>
        </a:xfrm>
        <a:prstGeom prst="ellipse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Michaela Arnold-Peer</a:t>
          </a:r>
        </a:p>
      </dsp:txBody>
      <dsp:txXfrm>
        <a:off x="2651678" y="224624"/>
        <a:ext cx="1725374" cy="1075704"/>
      </dsp:txXfrm>
    </dsp:sp>
    <dsp:sp modelId="{ACEAAA6B-562A-4D49-B71D-A74A8390F5AC}">
      <dsp:nvSpPr>
        <dsp:cNvPr id="0" name=""/>
        <dsp:cNvSpPr/>
      </dsp:nvSpPr>
      <dsp:spPr>
        <a:xfrm rot="2281872">
          <a:off x="4360861" y="1320257"/>
          <a:ext cx="389685" cy="513430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73272" y="1386931"/>
        <a:ext cx="272780" cy="308058"/>
      </dsp:txXfrm>
    </dsp:sp>
    <dsp:sp modelId="{F1C0378D-828A-4ACE-BB63-88239D22E67C}">
      <dsp:nvSpPr>
        <dsp:cNvPr id="0" name=""/>
        <dsp:cNvSpPr/>
      </dsp:nvSpPr>
      <dsp:spPr>
        <a:xfrm>
          <a:off x="4452055" y="1628826"/>
          <a:ext cx="2284847" cy="1521274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162883"/>
              </a:solidFill>
              <a:latin typeface="Calibri"/>
              <a:ea typeface="+mn-ea"/>
              <a:cs typeface="+mn-cs"/>
            </a:rPr>
            <a:t>Dominik </a:t>
          </a:r>
          <a:r>
            <a:rPr lang="de-DE" sz="2000" kern="1200" dirty="0" err="1">
              <a:solidFill>
                <a:srgbClr val="162883"/>
              </a:solidFill>
              <a:latin typeface="Calibri"/>
              <a:ea typeface="+mn-ea"/>
              <a:cs typeface="+mn-cs"/>
            </a:rPr>
            <a:t>Beemer</a:t>
          </a:r>
          <a:endParaRPr lang="de-DE" sz="2000" kern="1200" dirty="0">
            <a:solidFill>
              <a:srgbClr val="162883"/>
            </a:solidFill>
            <a:latin typeface="Calibri"/>
            <a:ea typeface="+mn-ea"/>
            <a:cs typeface="+mn-cs"/>
          </a:endParaRPr>
        </a:p>
      </dsp:txBody>
      <dsp:txXfrm>
        <a:off x="4786663" y="1851611"/>
        <a:ext cx="1615631" cy="1075704"/>
      </dsp:txXfrm>
    </dsp:sp>
    <dsp:sp modelId="{F5D75A24-B6BB-4BEA-8398-35472860C015}">
      <dsp:nvSpPr>
        <dsp:cNvPr id="0" name=""/>
        <dsp:cNvSpPr/>
      </dsp:nvSpPr>
      <dsp:spPr>
        <a:xfrm rot="8552461">
          <a:off x="4389031" y="2913877"/>
          <a:ext cx="371901" cy="513430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489098" y="2982635"/>
        <a:ext cx="260331" cy="308058"/>
      </dsp:txXfrm>
    </dsp:sp>
    <dsp:sp modelId="{885D9055-5448-4075-9D06-C7F0000A16FB}">
      <dsp:nvSpPr>
        <dsp:cNvPr id="0" name=""/>
        <dsp:cNvSpPr/>
      </dsp:nvSpPr>
      <dsp:spPr>
        <a:xfrm>
          <a:off x="2302938" y="3218981"/>
          <a:ext cx="2432274" cy="1521274"/>
        </a:xfrm>
        <a:prstGeom prst="ellipse">
          <a:avLst/>
        </a:prstGeom>
        <a:solidFill>
          <a:srgbClr val="162883">
            <a:lumMod val="20000"/>
            <a:lumOff val="80000"/>
          </a:srgbClr>
        </a:solidFill>
        <a:ln w="25400" cap="flat" cmpd="sng" algn="ctr">
          <a:solidFill>
            <a:srgbClr val="23A7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162883"/>
              </a:solidFill>
              <a:latin typeface="Calibri"/>
              <a:ea typeface="+mn-ea"/>
              <a:cs typeface="+mn-cs"/>
            </a:rPr>
            <a:t>Clarissa Kerscher-Hofbauer, TS</a:t>
          </a:r>
        </a:p>
      </dsp:txBody>
      <dsp:txXfrm>
        <a:off x="2659136" y="3441766"/>
        <a:ext cx="1719878" cy="1075704"/>
      </dsp:txXfrm>
    </dsp:sp>
    <dsp:sp modelId="{38C79083-C9ED-41C4-8F15-F6B1027BAB60}">
      <dsp:nvSpPr>
        <dsp:cNvPr id="0" name=""/>
        <dsp:cNvSpPr/>
      </dsp:nvSpPr>
      <dsp:spPr>
        <a:xfrm rot="12968772">
          <a:off x="2247028" y="2935549"/>
          <a:ext cx="388284" cy="513430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52302" y="3072589"/>
        <a:ext cx="271799" cy="308058"/>
      </dsp:txXfrm>
    </dsp:sp>
    <dsp:sp modelId="{85F6C647-8C07-4591-9E1C-6520968961A9}">
      <dsp:nvSpPr>
        <dsp:cNvPr id="0" name=""/>
        <dsp:cNvSpPr/>
      </dsp:nvSpPr>
      <dsp:spPr>
        <a:xfrm>
          <a:off x="261284" y="1653323"/>
          <a:ext cx="2228743" cy="1521274"/>
        </a:xfrm>
        <a:prstGeom prst="ellipse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rgbClr val="23A7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Alois Bauer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ns</a:t>
          </a:r>
          <a:r>
            <a:rPr lang="de-DE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E</a:t>
          </a:r>
        </a:p>
      </dsp:txBody>
      <dsp:txXfrm>
        <a:off x="587676" y="1876108"/>
        <a:ext cx="1575959" cy="1075704"/>
      </dsp:txXfrm>
    </dsp:sp>
    <dsp:sp modelId="{C4A5AFBF-545F-4D01-B8B6-D01546EAE581}">
      <dsp:nvSpPr>
        <dsp:cNvPr id="0" name=""/>
        <dsp:cNvSpPr/>
      </dsp:nvSpPr>
      <dsp:spPr>
        <a:xfrm rot="19339509">
          <a:off x="2208953" y="1349806"/>
          <a:ext cx="424710" cy="513430"/>
        </a:xfrm>
        <a:prstGeom prst="rightArrow">
          <a:avLst>
            <a:gd name="adj1" fmla="val 60000"/>
            <a:gd name="adj2" fmla="val 50000"/>
          </a:avLst>
        </a:prstGeom>
        <a:solidFill>
          <a:srgbClr val="16288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22236" y="1491428"/>
        <a:ext cx="297297" cy="30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7A33-36E6-4D0D-947B-899305FE147B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1096-D51D-41DD-BE2C-33661D8B2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5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Beispiel:</a:t>
            </a:r>
            <a:r>
              <a:rPr lang="de-DE" baseline="0" dirty="0"/>
              <a:t> </a:t>
            </a:r>
          </a:p>
          <a:p>
            <a:r>
              <a:rPr lang="de-DE" baseline="0" dirty="0"/>
              <a:t>A 2.2 Indikator 5: Digitale Medien unterstützen die Veranschaulichung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76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Beispiel:</a:t>
            </a:r>
            <a:r>
              <a:rPr lang="de-DE" baseline="0" dirty="0"/>
              <a:t> </a:t>
            </a:r>
          </a:p>
          <a:p>
            <a:r>
              <a:rPr lang="de-DE" baseline="0" dirty="0"/>
              <a:t>A 2.2 Indikator 5: Digitale Medien unterstützen die Veranschaulichung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7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22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8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>
              <a:sym typeface="Wingdings" pitchFamily="2" charset="2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5060" indent="-27117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84707" indent="-2169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18590" indent="-2169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52473" indent="-21694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86355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20238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54121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88004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1B15287-86DB-4199-984B-D246B1F65030}" type="slidenum">
              <a:rPr lang="de-DE" altLang="de-DE"/>
              <a:pPr/>
              <a:t>27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3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05060" indent="-27117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84707" indent="-21694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18590" indent="-21694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952473" indent="-21694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86355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820238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54121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88004" indent="-216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90E2C75-9965-44B2-A21E-8E521FB31333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645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5E364-69CB-4AD4-81E2-E012DF28269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72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</a:t>
            </a:r>
            <a:r>
              <a:rPr lang="de-DE" baseline="0" dirty="0"/>
              <a:t> nur kurz auf Rahmenbedingungen und Ergebnisse schulischer Arbeit eingehen</a:t>
            </a:r>
            <a:r>
              <a:rPr lang="de-DE" dirty="0"/>
              <a:t>,</a:t>
            </a:r>
            <a:r>
              <a:rPr lang="de-DE" baseline="0" dirty="0"/>
              <a:t> da die einzelnen Module im Folgenden noch einmal übersichtlicher </a:t>
            </a:r>
            <a:r>
              <a:rPr lang="de-DE" baseline="0"/>
              <a:t>im Einzelnen dargestellt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3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Beispiel:</a:t>
            </a:r>
            <a:r>
              <a:rPr lang="de-DE" baseline="0" dirty="0"/>
              <a:t> </a:t>
            </a:r>
          </a:p>
          <a:p>
            <a:r>
              <a:rPr lang="de-DE" baseline="0" dirty="0"/>
              <a:t>A 2.2 Indikator 5: Digitale Medien unterstützen die Veranschaulichung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7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Beispiel:</a:t>
            </a:r>
            <a:r>
              <a:rPr lang="de-DE" baseline="0" dirty="0"/>
              <a:t> </a:t>
            </a:r>
          </a:p>
          <a:p>
            <a:r>
              <a:rPr lang="de-DE" baseline="0" dirty="0"/>
              <a:t>A 2.2 Indikator 5: Digitale Medien unterstützen die Veranschaulichung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7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1096-D51D-41DD-BE2C-33661D8B2D8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CF08A9-6B0C-4BA9-8EDA-F49339E25E2A}" type="datetime1">
              <a:rPr lang="de-DE" smtClean="0"/>
              <a:t>20.03.2023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F576-202B-4180-A417-8E6FB5B68982}" type="datetime1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68F8-46DA-462C-8451-5EBE84E22398}" type="datetime1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Grafik_Querbeet\Logospielerei_Svenja\Logo_LAS_QA_lang_GU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6489"/>
          <a:stretch>
            <a:fillRect/>
          </a:stretch>
        </p:blipFill>
        <p:spPr bwMode="auto">
          <a:xfrm>
            <a:off x="6932613" y="6381750"/>
            <a:ext cx="21399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:\Grafik_Querbeet\PowerPointBastelei\PowerPoint_L_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7763"/>
            <a:ext cx="90011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2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Text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Grafik_Querbeet\Logospielerei_Svenja\Logo_LAS_QA_lang_GU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6489"/>
          <a:stretch>
            <a:fillRect/>
          </a:stretch>
        </p:blipFill>
        <p:spPr bwMode="auto">
          <a:xfrm>
            <a:off x="6932613" y="6381750"/>
            <a:ext cx="21399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:\Grafik_Querbeet\PowerPointBastelei\PowerPoint_L_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7763"/>
            <a:ext cx="90011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62883"/>
                </a:solidFill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368" y="1628800"/>
            <a:ext cx="8291264" cy="2160240"/>
          </a:xfrm>
          <a:prstGeom prst="rect">
            <a:avLst/>
          </a:prstGeom>
        </p:spPr>
        <p:txBody>
          <a:bodyPr/>
          <a:lstStyle>
            <a:lvl1pPr marL="444500" indent="-444500">
              <a:buClr>
                <a:srgbClr val="C00000"/>
              </a:buClr>
              <a:buFont typeface="Wingdings 3" pitchFamily="18" charset="2"/>
              <a:buChar char=""/>
              <a:defRPr sz="2800">
                <a:solidFill>
                  <a:srgbClr val="162883"/>
                </a:solidFill>
                <a:latin typeface="Calibri" pitchFamily="34" charset="0"/>
              </a:defRPr>
            </a:lvl1pPr>
            <a:lvl2pPr marL="444500" indent="-357188">
              <a:buFont typeface="Arial" pitchFamily="34" charset="0"/>
              <a:buChar char="•"/>
              <a:defRPr sz="2800">
                <a:solidFill>
                  <a:srgbClr val="162883"/>
                </a:solidFill>
                <a:latin typeface="Calibri" pitchFamily="34" charset="0"/>
              </a:defRPr>
            </a:lvl2pPr>
            <a:lvl3pPr marL="985838" indent="-269875">
              <a:defRPr sz="2400">
                <a:solidFill>
                  <a:srgbClr val="162883"/>
                </a:solidFill>
                <a:latin typeface="Calibri" pitchFamily="34" charset="0"/>
              </a:defRPr>
            </a:lvl3pPr>
            <a:lvl4pPr marL="1527175" indent="-271463">
              <a:buSzPct val="80000"/>
              <a:buFont typeface="Courier New" pitchFamily="49" charset="0"/>
              <a:buChar char="o"/>
              <a:defRPr sz="2000">
                <a:solidFill>
                  <a:srgbClr val="162883"/>
                </a:solidFill>
                <a:latin typeface="Calibri" pitchFamily="34" charset="0"/>
              </a:defRPr>
            </a:lvl4pPr>
            <a:lvl5pPr>
              <a:defRPr sz="2000">
                <a:solidFill>
                  <a:srgbClr val="162883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426368" y="3861048"/>
            <a:ext cx="8291264" cy="2160240"/>
          </a:xfrm>
          <a:prstGeom prst="rect">
            <a:avLst/>
          </a:prstGeom>
        </p:spPr>
        <p:txBody>
          <a:bodyPr/>
          <a:lstStyle>
            <a:lvl1pPr marL="444500" indent="-444500">
              <a:buClr>
                <a:srgbClr val="C00000"/>
              </a:buClr>
              <a:buFont typeface="Wingdings 3" pitchFamily="18" charset="2"/>
              <a:buChar char=""/>
              <a:defRPr sz="2800">
                <a:solidFill>
                  <a:srgbClr val="162883"/>
                </a:solidFill>
                <a:latin typeface="Calibri" pitchFamily="34" charset="0"/>
              </a:defRPr>
            </a:lvl1pPr>
            <a:lvl2pPr marL="444500" indent="-357188">
              <a:buFont typeface="Arial" pitchFamily="34" charset="0"/>
              <a:buChar char="•"/>
              <a:defRPr sz="2800">
                <a:solidFill>
                  <a:srgbClr val="162883"/>
                </a:solidFill>
                <a:latin typeface="Calibri" pitchFamily="34" charset="0"/>
              </a:defRPr>
            </a:lvl2pPr>
            <a:lvl3pPr marL="985838" indent="-269875">
              <a:defRPr sz="2400">
                <a:solidFill>
                  <a:srgbClr val="162883"/>
                </a:solidFill>
                <a:latin typeface="Calibri" pitchFamily="34" charset="0"/>
              </a:defRPr>
            </a:lvl3pPr>
            <a:lvl4pPr marL="1527175" indent="-271463">
              <a:buSzPct val="80000"/>
              <a:buFont typeface="Courier New" pitchFamily="49" charset="0"/>
              <a:buChar char="o"/>
              <a:defRPr sz="2000">
                <a:solidFill>
                  <a:srgbClr val="162883"/>
                </a:solidFill>
                <a:latin typeface="Calibri" pitchFamily="34" charset="0"/>
              </a:defRPr>
            </a:lvl4pPr>
            <a:lvl5pPr>
              <a:defRPr sz="2000">
                <a:solidFill>
                  <a:srgbClr val="162883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03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6C95-297E-4BBF-A10A-B4814489B5C3}" type="datetime1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ABE6-4EB0-4669-AB57-0B1BFE8AECC5}" type="datetime1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5E4A-0512-46A6-9A09-4D2150746A64}" type="datetime1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223E5-695B-4AAF-BF60-F3AB149EF3A5}" type="datetime1">
              <a:rPr lang="de-DE" smtClean="0"/>
              <a:t>20.03.2023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C44BCB-B78B-4FC6-8214-85E56DCBD216}" type="datetime1">
              <a:rPr lang="de-DE" smtClean="0"/>
              <a:t>20.03.2023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5A0E-968A-408D-A543-A9A9FA58EF46}" type="datetime1">
              <a:rPr lang="de-DE" smtClean="0"/>
              <a:t>20.03.2023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58F-B26E-4674-8A91-0B0DCC701421}" type="datetime1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EEC7-8BD3-4A15-8EE4-0CA6CED93E6A}" type="datetime1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E51483-CE35-4F22-98FE-64D5DF79C511}" type="datetime1">
              <a:rPr lang="de-DE" smtClean="0"/>
              <a:t>20.03.2023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36E687-F51A-437C-9343-C2DA1ADABFE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44624"/>
            <a:ext cx="7884368" cy="5656012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Externe Evaluation 2022/23 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Vorstellungskonferenz 21.03.2023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  <a:t>Herzlich willkommen </a:t>
            </a:r>
            <a:b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  <a:t>GS </a:t>
            </a:r>
            <a:r>
              <a:rPr lang="de-DE" sz="5300" dirty="0" err="1">
                <a:latin typeface="Calibri" panose="020F0502020204030204" pitchFamily="34" charset="0"/>
                <a:cs typeface="Calibri" panose="020F0502020204030204" pitchFamily="34" charset="0"/>
              </a:rPr>
              <a:t>Zeilarn</a:t>
            </a:r>
            <a:b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78692"/>
            <a:ext cx="3514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erzlich Willkommen bei der Grundschule Zeilarn - gs-zeilarns Webseite!">
            <a:extLst>
              <a:ext uri="{FF2B5EF4-FFF2-40B4-BE49-F238E27FC236}">
                <a16:creationId xmlns:a16="http://schemas.microsoft.com/office/drawing/2014/main" id="{740F23E5-66B3-4D74-B3C0-12FA7947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789040"/>
            <a:ext cx="5076056" cy="28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35739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Kriterien Modul C  (SL)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420" y="1772816"/>
            <a:ext cx="8495067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737279" y="2440698"/>
            <a:ext cx="5903912" cy="3240088"/>
          </a:xfrm>
          <a:prstGeom prst="roundRect">
            <a:avLst>
              <a:gd name="adj" fmla="val 11998"/>
            </a:avLst>
          </a:prstGeom>
          <a:solidFill>
            <a:srgbClr val="316B73"/>
          </a:solidFill>
          <a:ln w="25400" cap="flat" cmpd="sng" algn="ctr">
            <a:solidFill>
              <a:srgbClr val="316B7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Schule leiten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C1 Organisation der Schule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C2 Personalführung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>
                <a:solidFill>
                  <a:srgbClr val="FFFFFF"/>
                </a:solidFill>
                <a:latin typeface="Calibri"/>
              </a:rPr>
              <a:t>C3.1 Schul-und Unterrichts-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        </a:t>
            </a:r>
            <a:r>
              <a:rPr kumimoji="0" lang="de-DE" sz="20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entwicklung</a:t>
            </a:r>
            <a:r>
              <a:rPr kumimoji="0" lang="de-DE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als zentrale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noProof="0" dirty="0">
                <a:solidFill>
                  <a:srgbClr val="FFFFFF"/>
                </a:solidFill>
                <a:latin typeface="Calibri"/>
              </a:rPr>
              <a:t>         Führungsaufgabe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----------------------------------------------------------------------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C3 Qualitätsmanagement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" name="Geschweifte Klammer rechts 1"/>
          <p:cNvSpPr/>
          <p:nvPr/>
        </p:nvSpPr>
        <p:spPr>
          <a:xfrm>
            <a:off x="5009756" y="3429000"/>
            <a:ext cx="244306" cy="11020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48064" y="3789040"/>
            <a:ext cx="23548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Schulleitungsbericht</a:t>
            </a:r>
          </a:p>
          <a:p>
            <a:r>
              <a:rPr lang="de-DE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(nicht öffentlich)</a:t>
            </a:r>
          </a:p>
        </p:txBody>
      </p:sp>
    </p:spTree>
    <p:extLst>
      <p:ext uri="{BB962C8B-B14F-4D97-AF65-F5344CB8AC3E}">
        <p14:creationId xmlns:p14="http://schemas.microsoft.com/office/powerpoint/2010/main" val="12259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35739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Kriterien Modul D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420" y="1772816"/>
            <a:ext cx="8495067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258888" y="2276475"/>
            <a:ext cx="6626225" cy="3097213"/>
          </a:xfrm>
          <a:prstGeom prst="roundRect">
            <a:avLst>
              <a:gd name="adj" fmla="val 11998"/>
            </a:avLst>
          </a:prstGeom>
          <a:solidFill>
            <a:srgbClr val="316B73"/>
          </a:solidFill>
          <a:ln w="25400" cap="flat" cmpd="sng" algn="ctr">
            <a:solidFill>
              <a:srgbClr val="316B7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Professionell handeln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D1 Kooperative Unterrichtsentwicklung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D2 Individuelle und schulische Weiterentwicklung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D3 Zusammenarbeit mit Eltern und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externen Partnern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47864" y="769059"/>
            <a:ext cx="5493296" cy="7877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Selbsteinschätzung: </a:t>
            </a:r>
            <a:r>
              <a:rPr lang="de-DE" sz="1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freiwillig</a:t>
            </a: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aber empfehlenswert!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844824"/>
            <a:ext cx="856280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Empfehlung: Auswahl eines Kriteriums pro Modul A-D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Beteiligte: SL + LK (z.B. im Rahmen einer </a:t>
            </a:r>
            <a:r>
              <a:rPr lang="de-DE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LKonf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.)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2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Ziele:</a:t>
            </a:r>
            <a:endParaRPr lang="de-DE" sz="2200" b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Vertraut machen mit dem Qualitätstableau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Anlass zur Selbstreflexion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Abgleich   Selbstbild – Fremdeinschätzung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Evtl. freiwilliges Aufgreifen und Bezugnehmen in der Weiterarbeit nach der ext. EVA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1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de-D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Wichtig: </a:t>
            </a:r>
          </a:p>
          <a:p>
            <a:r>
              <a:rPr lang="de-D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wird dem EVA-Team nicht vorgelegt!</a:t>
            </a:r>
          </a:p>
          <a:p>
            <a:r>
              <a:rPr lang="de-D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dient auch nicht als Datenquelle!</a:t>
            </a:r>
            <a:endParaRPr lang="de-DE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764704"/>
            <a:ext cx="296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 den Schulbesuchstagen</a:t>
            </a:r>
          </a:p>
        </p:txBody>
      </p:sp>
    </p:spTree>
    <p:extLst>
      <p:ext uri="{BB962C8B-B14F-4D97-AF65-F5344CB8AC3E}">
        <p14:creationId xmlns:p14="http://schemas.microsoft.com/office/powerpoint/2010/main" val="12093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63688" y="769059"/>
            <a:ext cx="707747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Selbsteinschätzung: </a:t>
            </a:r>
            <a:r>
              <a:rPr lang="de-DE" sz="1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freiwillig</a:t>
            </a: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aber empfehlenswert!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346776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„Selbsteinschätzung“ auf Basis des Qualitätstableaus; enthält alle Kriterien, Anforderungen und Indikatoren analog zum Bericht, z.B.:</a:t>
            </a:r>
            <a:endParaRPr lang="de-DE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9921876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0E5EE1A9-985B-4ED9-9E9E-702E0595F0E5}"/>
              </a:ext>
            </a:extLst>
          </p:cNvPr>
          <p:cNvSpPr/>
          <p:nvPr/>
        </p:nvSpPr>
        <p:spPr>
          <a:xfrm>
            <a:off x="7201701" y="2060848"/>
            <a:ext cx="1650032" cy="1296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Hilfreich für die AVW!</a:t>
            </a:r>
          </a:p>
        </p:txBody>
      </p:sp>
    </p:spTree>
    <p:extLst>
      <p:ext uri="{BB962C8B-B14F-4D97-AF65-F5344CB8AC3E}">
        <p14:creationId xmlns:p14="http://schemas.microsoft.com/office/powerpoint/2010/main" val="7723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14292" y="629399"/>
            <a:ext cx="5778188" cy="8553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Hochladen der Dokumente durch SL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9193" y="1721508"/>
            <a:ext cx="8603287" cy="47525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1500"/>
              </a:spcAft>
              <a:buSzPts val="1000"/>
              <a:buNone/>
              <a:tabLst>
                <a:tab pos="457200" algn="l"/>
              </a:tabLst>
            </a:pPr>
            <a:endParaRPr lang="de-DE" sz="1800" dirty="0">
              <a:solidFill>
                <a:srgbClr val="333333"/>
              </a:solidFill>
              <a:latin typeface="Comic Sans MS" panose="030F0702030302020204" pitchFamily="66" charset="0"/>
              <a:ea typeface="Times New Roman"/>
            </a:endParaRPr>
          </a:p>
          <a:p>
            <a:pPr marL="0" lvl="0" indent="0">
              <a:spcAft>
                <a:spcPts val="1500"/>
              </a:spcAft>
              <a:buSzPts val="1000"/>
              <a:buNone/>
              <a:tabLst>
                <a:tab pos="457200" algn="l"/>
              </a:tabLst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Nur noch 4 (ohnehin verpflichtende) Dokumente: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Schulentwicklungsprogramm</a:t>
            </a:r>
            <a:endParaRPr lang="de-DE" sz="2200" dirty="0">
              <a:solidFill>
                <a:srgbClr val="002060"/>
              </a:solidFill>
              <a:latin typeface="Comic Sans MS" panose="030F0702030302020204" pitchFamily="66" charset="0"/>
              <a:cs typeface="Times New Roman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Zielvereinbarungen zur letzten externen Evaluation  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Konzept „Kooperation Eltern – Schule“ (KESCH)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Medienkonzept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2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Ergänzend auf Wunsch der Schule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schulartspezifische Darstellungen, beispielsweise zum </a:t>
            </a: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Schulprofil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oder </a:t>
            </a: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besonderen Lern- und Förderkonzepten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Methodencurriculum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Leistungskonzept</a:t>
            </a: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…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09728" indent="0" algn="ctr">
              <a:buNone/>
            </a:pP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Bitte nur Zusatzunterlagen, die nicht extra erstellt werden, sondern „griffbereit“ vorliegen!</a:t>
            </a: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…Ggf. Zugang zu passwortgeschützter Homepage bzw.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Mebis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-Kurs…</a:t>
            </a:r>
          </a:p>
          <a:p>
            <a:pPr marL="109728" indent="0" algn="ctr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836712"/>
            <a:ext cx="27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den Schulbesuchstagen</a:t>
            </a:r>
          </a:p>
        </p:txBody>
      </p:sp>
    </p:spTree>
    <p:extLst>
      <p:ext uri="{BB962C8B-B14F-4D97-AF65-F5344CB8AC3E}">
        <p14:creationId xmlns:p14="http://schemas.microsoft.com/office/powerpoint/2010/main" val="32518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25246" y="697342"/>
            <a:ext cx="5853336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Querschnitts- /Wahlpflichtthemen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420" y="1772816"/>
            <a:ext cx="8495067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18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Digitalisierung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spiegeln bildungspolitisch relevante Themen wieder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Schule wählt ein Thema aus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vertiefte, zusammenfassende, </a:t>
            </a:r>
            <a:r>
              <a:rPr lang="de-DE" sz="18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nicht bewertete </a:t>
            </a: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Rückmeldung im Bericht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--------------------------------------------------------------------------------------------------------------------</a:t>
            </a:r>
          </a:p>
          <a:p>
            <a:pPr marL="44450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Aber: Sowohl Heterogenität als auch Digitalisierung sind gleichzeitig auch Querschnittsthemen, d.h. unabhängig von Ihrer Wahl sind beide Themen als Indikatoren in den einzelnen Modulen relevant (z.B. „Digitale Medien unterstützen die Veranschaulichung“)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908720"/>
            <a:ext cx="27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den Schulbesuchstagen</a:t>
            </a:r>
          </a:p>
        </p:txBody>
      </p:sp>
    </p:spTree>
    <p:extLst>
      <p:ext uri="{BB962C8B-B14F-4D97-AF65-F5344CB8AC3E}">
        <p14:creationId xmlns:p14="http://schemas.microsoft.com/office/powerpoint/2010/main" val="31953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27984" y="729494"/>
            <a:ext cx="4197152" cy="8993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Befragunge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1235" y="1700808"/>
            <a:ext cx="8229600" cy="4325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>
                <a:latin typeface="Comic Sans MS" panose="030F0702030302020204" pitchFamily="66" charset="0"/>
              </a:rPr>
              <a:t>	</a:t>
            </a:r>
          </a:p>
          <a:p>
            <a:pPr marL="444500" lvl="0" indent="-4445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Vollerhebung 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ausschließlich online (L und E mit </a:t>
            </a:r>
            <a:r>
              <a:rPr lang="de-DE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TAN; </a:t>
            </a:r>
            <a:r>
              <a:rPr lang="de-DE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einheitl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Code)</a:t>
            </a:r>
          </a:p>
          <a:p>
            <a:pPr marL="444500" lvl="0" indent="-4445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 Befragungszeitraum: 21.03. – 31.03.2023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908720"/>
            <a:ext cx="27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den Schulbesuchstagen</a:t>
            </a:r>
          </a:p>
        </p:txBody>
      </p:sp>
    </p:spTree>
    <p:extLst>
      <p:ext uri="{BB962C8B-B14F-4D97-AF65-F5344CB8AC3E}">
        <p14:creationId xmlns:p14="http://schemas.microsoft.com/office/powerpoint/2010/main" val="1509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11960" y="741766"/>
            <a:ext cx="4629200" cy="6710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Interviews </a:t>
            </a: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0712" y="1556792"/>
            <a:ext cx="8490792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endParaRPr lang="de-DE" sz="1800" dirty="0">
              <a:latin typeface="Comic Sans MS" panose="030F0702030302020204" pitchFamily="66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Eltern: 	45 Minuten; mind. 3, max. 10 Teilnehmer</a:t>
            </a:r>
            <a:endParaRPr lang="de-DE" sz="72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Schüler: 	60 Min, max. 10 Teilnehmer, jede </a:t>
            </a:r>
            <a:r>
              <a:rPr lang="de-DE" sz="72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Jgst</a:t>
            </a: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 vertreten</a:t>
            </a:r>
          </a:p>
          <a:p>
            <a:pPr marL="201168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Lehrer: 	60 Minuten; mind. 3, max. 10 Teilnehmer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Weiteres </a:t>
            </a:r>
            <a:r>
              <a:rPr lang="de-DE" sz="72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schul</a:t>
            </a: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 Personal (Verwaltung, Jugendsozialarbeit, Ganztagesbetreuung…): 45 Minuten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Schulleitung wie bisher am Ende des Schulbesuchs: ca. 90 Min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Vier-Augen-Prinzip, unterschiedliche Teamzusammensetzung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de-DE" dirty="0">
                <a:latin typeface="Comic Sans MS" panose="030F0702030302020204" pitchFamily="66" charset="0"/>
              </a:rPr>
              <a:t>			</a:t>
            </a:r>
          </a:p>
          <a:p>
            <a:pPr marL="109728" indent="0">
              <a:buNone/>
            </a:pPr>
            <a:r>
              <a:rPr lang="de-DE" dirty="0">
                <a:latin typeface="Comic Sans MS" panose="030F0702030302020204" pitchFamily="66" charset="0"/>
              </a:rPr>
              <a:t>			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908720"/>
            <a:ext cx="26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Während der Besuchstage</a:t>
            </a:r>
          </a:p>
        </p:txBody>
      </p:sp>
    </p:spTree>
    <p:extLst>
      <p:ext uri="{BB962C8B-B14F-4D97-AF65-F5344CB8AC3E}">
        <p14:creationId xmlns:p14="http://schemas.microsoft.com/office/powerpoint/2010/main" val="12600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888" y="669142"/>
            <a:ext cx="5133256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Unterrichtsbeobachtungsbogen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16248" y="1628800"/>
            <a:ext cx="8229600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UBB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- liegt der SL zur Einsichtnahme vor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- umfasst die Kriterien: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2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Klassenführung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Nachvollziehbarkeit des Lernangebots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 der Lehr- und Lernmethoden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Schülerorientierung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Nachhaltiges Lernen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Heterogenität </a:t>
            </a:r>
          </a:p>
          <a:p>
            <a:pPr marL="843534" lvl="2" indent="-285750">
              <a:spcBef>
                <a:spcPts val="0"/>
              </a:spcBef>
              <a:buClrTx/>
              <a:buFontTx/>
              <a:buChar char="-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Digitalisierung</a:t>
            </a:r>
          </a:p>
          <a:p>
            <a:pPr marL="557784" lvl="2" indent="0">
              <a:spcBef>
                <a:spcPts val="0"/>
              </a:spcBef>
              <a:buClrTx/>
              <a:buNone/>
            </a:pPr>
            <a:endParaRPr lang="de-DE" sz="2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Schulartspezifische Ausprägungen !!!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2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de-DE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9060"/>
            <a:ext cx="3096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836712"/>
            <a:ext cx="26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Während der Besuchstage</a:t>
            </a:r>
          </a:p>
        </p:txBody>
      </p:sp>
    </p:spTree>
    <p:extLst>
      <p:ext uri="{BB962C8B-B14F-4D97-AF65-F5344CB8AC3E}">
        <p14:creationId xmlns:p14="http://schemas.microsoft.com/office/powerpoint/2010/main" val="13386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888" y="669142"/>
            <a:ext cx="5133256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Unterrichtsbeobachtungsbogen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16248" y="1628800"/>
            <a:ext cx="8229600" cy="4325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81397"/>
              </p:ext>
            </p:extLst>
          </p:nvPr>
        </p:nvGraphicFramePr>
        <p:xfrm>
          <a:off x="611557" y="1700800"/>
          <a:ext cx="7632850" cy="4104463"/>
        </p:xfrm>
        <a:graphic>
          <a:graphicData uri="http://schemas.openxmlformats.org/drawingml/2006/table">
            <a:tbl>
              <a:tblPr firstRow="1" firstCol="1" bandRow="1"/>
              <a:tblGrid>
                <a:gridCol w="390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Klassenführung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Courier New"/>
                        </a:rPr>
                        <a:t>o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r>
                        <a:rPr lang="de-DE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Der Unterricht wird durch Störungen nicht beeinträchtigt.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achtet konsequent auf die Einhaltung von Regeln.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A1.1.2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SuS beachten die vereinbarten Regeln.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A1.1.2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geht mit Blick auf die Gruppe und den Einzelnen angemessen mit Störungen um.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A1.1.3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SuS reagieren auf Signale oder Hinweise der LK.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A1.1.4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4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 Die Lernzeit wird effizient genutzt.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Alle SuS setzen sich durchgängig mit Lerninhalten auseinander.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A1.2.1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nutzt den vorgegebenen Zeitrahmen optimal aus.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A1.2.2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stellt eine routinierte Lernorganisation sicher.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A1.2.3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stellt sicher, dass das notwendige Material vorbereitet und zugänglich ist.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A1.2.4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4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 Das Unterrichtsklima ist lernförderlich.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□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LK achtet auf einen wertschätzenden Umgang.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A1.3.1</a:t>
                      </a: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Q1.2.1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SuS pflegen einen wertschätzenden Umgang.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A1.3.1</a:t>
                      </a: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Q1.2.1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SuS äußern sich im Unterricht offen. </a:t>
                      </a:r>
                      <a:r>
                        <a:rPr lang="de-DE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A1.3.4_Q1.2.2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6091" y="692696"/>
            <a:ext cx="4478538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altLang="de-DE" sz="3200" dirty="0">
                <a:solidFill>
                  <a:srgbClr val="162883"/>
                </a:solidFill>
                <a:latin typeface="Calibri" pitchFamily="34" charset="0"/>
                <a:ea typeface="+mj-ea"/>
                <a:cs typeface="+mj-cs"/>
              </a:rPr>
              <a:t>Ihr Team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5229200"/>
            <a:ext cx="8280920" cy="1345336"/>
          </a:xfrm>
        </p:spPr>
        <p:txBody>
          <a:bodyPr/>
          <a:lstStyle/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27486318"/>
              </p:ext>
            </p:extLst>
          </p:nvPr>
        </p:nvGraphicFramePr>
        <p:xfrm>
          <a:off x="1043608" y="1822009"/>
          <a:ext cx="7056784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4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35896" y="692696"/>
            <a:ext cx="5349280" cy="7833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Unterrichtsbesuche</a:t>
            </a: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556792"/>
            <a:ext cx="8490792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Dauer: 45 Min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8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Grundsätzlich jede LK (Ausnahme LAA / Mobile Reserven) und jede Klasse</a:t>
            </a:r>
          </a:p>
          <a:p>
            <a:pPr marL="44450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Je nach Schulgröße bis zu 2 UB pro LK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8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Schwerpunkt auf profilbildende Fächer mit gleichmäßiger Verteilung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8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Alle Unterrichtsfächer angemessen berücksichtigen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8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Anzahl der UB entsprechend der Schulgröße; an Ihrer Schule 8-10 Unterrichtsstunde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8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Vier-Augen-Prinzip, unterschiedliche Teamzusammensetzung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3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8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        </a:t>
            </a:r>
            <a:r>
              <a:rPr lang="de-DE" sz="80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Je mehr Stunden, desto größer die Vielfalt und desto genauer das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80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                 anonymisierte unterrichtliche Gesamtbild der Schule.</a:t>
            </a:r>
            <a:endParaRPr lang="de-DE" sz="8000" b="1" dirty="0">
              <a:solidFill>
                <a:srgbClr val="00B05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72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7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endParaRPr lang="de-DE" sz="7200" b="1" dirty="0">
              <a:solidFill>
                <a:srgbClr val="00B05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7200" b="1" dirty="0">
                <a:solidFill>
                  <a:srgbClr val="00B05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 	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55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de-DE" sz="55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</a:t>
            </a:r>
          </a:p>
          <a:p>
            <a:pPr marL="109728" indent="0">
              <a:buNone/>
            </a:pPr>
            <a:endParaRPr lang="de-D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de-DE" dirty="0">
                <a:latin typeface="Comic Sans MS" panose="030F0702030302020204" pitchFamily="66" charset="0"/>
              </a:rPr>
              <a:t>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6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83768" y="620689"/>
            <a:ext cx="6511739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der Unterrichtsbesuche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1800" dirty="0">
              <a:latin typeface="Comic Sans MS" panose="030F0702030302020204" pitchFamily="66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55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08. – 10.05.2023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55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Schule erhält eine Matrix und legt entsprechend den Vorgaben des Teams den Besuchsplan fest, z</a:t>
            </a:r>
            <a:r>
              <a:rPr lang="de-DE" sz="5500" dirty="0">
                <a:latin typeface="Calibri" pitchFamily="34" charset="0"/>
                <a:cs typeface="Calibri" panose="020F0502020204030204" pitchFamily="34" charset="0"/>
              </a:rPr>
              <a:t>.B.: </a:t>
            </a:r>
            <a:endParaRPr lang="de-DE" sz="55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6400" dirty="0">
              <a:solidFill>
                <a:srgbClr val="002060"/>
              </a:solidFill>
              <a:latin typeface="Calibri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6400" dirty="0">
                <a:solidFill>
                  <a:srgbClr val="002060"/>
                </a:solidFill>
                <a:latin typeface="Calibri" pitchFamily="34" charset="0"/>
                <a:ea typeface="Calibri"/>
                <a:cs typeface="Calibri" panose="020F0502020204030204" pitchFamily="34" charset="0"/>
              </a:rPr>
              <a:t>1 Woche vor den Besuchstagen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1400" u="sng" dirty="0"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r>
              <a:rPr lang="de-DE" dirty="0">
                <a:latin typeface="Comic Sans MS" panose="030F0702030302020204" pitchFamily="66" charset="0"/>
              </a:rPr>
              <a:t>			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C864272-7915-410B-85D2-91FE8A2A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00320"/>
              </p:ext>
            </p:extLst>
          </p:nvPr>
        </p:nvGraphicFramePr>
        <p:xfrm>
          <a:off x="899591" y="2521368"/>
          <a:ext cx="7776865" cy="386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2456986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515032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22765697"/>
                    </a:ext>
                  </a:extLst>
                </a:gridCol>
                <a:gridCol w="1377281">
                  <a:extLst>
                    <a:ext uri="{9D8B030D-6E8A-4147-A177-3AD203B41FA5}">
                      <a16:colId xmlns:a16="http://schemas.microsoft.com/office/drawing/2014/main" val="1346983645"/>
                    </a:ext>
                  </a:extLst>
                </a:gridCol>
                <a:gridCol w="1176706">
                  <a:extLst>
                    <a:ext uri="{9D8B030D-6E8A-4147-A177-3AD203B41FA5}">
                      <a16:colId xmlns:a16="http://schemas.microsoft.com/office/drawing/2014/main" val="3196259695"/>
                    </a:ext>
                  </a:extLst>
                </a:gridCol>
                <a:gridCol w="1176193">
                  <a:extLst>
                    <a:ext uri="{9D8B030D-6E8A-4147-A177-3AD203B41FA5}">
                      <a16:colId xmlns:a16="http://schemas.microsoft.com/office/drawing/2014/main" val="399546639"/>
                    </a:ext>
                  </a:extLst>
                </a:gridCol>
                <a:gridCol w="1166364">
                  <a:extLst>
                    <a:ext uri="{9D8B030D-6E8A-4147-A177-3AD203B41FA5}">
                      <a16:colId xmlns:a16="http://schemas.microsoft.com/office/drawing/2014/main" val="1463992151"/>
                    </a:ext>
                  </a:extLst>
                </a:gridCol>
              </a:tblGrid>
              <a:tr h="29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</a:rPr>
                        <a:t>Zeit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</a:rPr>
                        <a:t>Montag, 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</a:rPr>
                        <a:t>Dienstag, 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Mittwoch, 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62344"/>
                  </a:ext>
                </a:extLst>
              </a:tr>
              <a:tr h="29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Teambesprechung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31974"/>
                  </a:ext>
                </a:extLst>
              </a:tr>
              <a:tr h="305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LK/Raum: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14031"/>
                  </a:ext>
                </a:extLst>
              </a:tr>
              <a:tr h="372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Teambesprechung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177093"/>
                  </a:ext>
                </a:extLst>
              </a:tr>
              <a:tr h="464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Interview Schüler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(max. 10 </a:t>
                      </a:r>
                      <a:r>
                        <a:rPr lang="de-DE" sz="900" dirty="0" err="1">
                          <a:effectLst/>
                          <a:latin typeface="Arial Narrow" panose="020B0606020202030204" pitchFamily="34" charset="0"/>
                        </a:rPr>
                        <a:t>Teiln</a:t>
                      </a: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60 min)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Interview weiteres </a:t>
                      </a:r>
                      <a:r>
                        <a:rPr lang="de-DE" sz="900" dirty="0" err="1">
                          <a:effectLst/>
                          <a:latin typeface="Arial Narrow" panose="020B0606020202030204" pitchFamily="34" charset="0"/>
                        </a:rPr>
                        <a:t>schul</a:t>
                      </a: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. Personal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(45 min)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103"/>
                  </a:ext>
                </a:extLst>
              </a:tr>
              <a:tr h="29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43597"/>
                  </a:ext>
                </a:extLst>
              </a:tr>
              <a:tr h="309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KL/Fach: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LK/Raum: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37147"/>
                  </a:ext>
                </a:extLst>
              </a:tr>
              <a:tr h="464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 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Interview Eltern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(max. 10 </a:t>
                      </a:r>
                      <a:r>
                        <a:rPr lang="de-DE" sz="900" dirty="0" err="1">
                          <a:effectLst/>
                          <a:latin typeface="Arial Narrow" panose="020B0606020202030204" pitchFamily="34" charset="0"/>
                        </a:rPr>
                        <a:t>Teiln</a:t>
                      </a: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45 min)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555484"/>
                  </a:ext>
                </a:extLst>
              </a:tr>
              <a:tr h="302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Teambesprechung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Interview Schulleitung bzw. erweiterte SL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(90 min)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245751"/>
                  </a:ext>
                </a:extLst>
              </a:tr>
              <a:tr h="464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Interview Lehrer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(max. 10 </a:t>
                      </a:r>
                      <a:r>
                        <a:rPr lang="de-DE" sz="900" dirty="0" err="1">
                          <a:effectLst/>
                          <a:latin typeface="Arial Narrow" panose="020B0606020202030204" pitchFamily="34" charset="0"/>
                        </a:rPr>
                        <a:t>Teiln</a:t>
                      </a: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60 min)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983439"/>
                  </a:ext>
                </a:extLst>
              </a:tr>
              <a:tr h="299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de-DE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1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5788334" y="476672"/>
            <a:ext cx="3025775" cy="57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altLang="de-DE" dirty="0"/>
              <a:t>Berichtserstellung</a:t>
            </a:r>
          </a:p>
        </p:txBody>
      </p:sp>
      <p:sp>
        <p:nvSpPr>
          <p:cNvPr id="22531" name="Inhaltsplatzhalter 3"/>
          <p:cNvSpPr>
            <a:spLocks noGrp="1"/>
          </p:cNvSpPr>
          <p:nvPr>
            <p:ph idx="10"/>
          </p:nvPr>
        </p:nvSpPr>
        <p:spPr bwMode="auto">
          <a:xfrm>
            <a:off x="611560" y="600184"/>
            <a:ext cx="8620433" cy="5760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de-DE" altLang="de-DE" sz="2400" b="1" dirty="0"/>
              <a:t>Analyse aller Daten</a:t>
            </a:r>
            <a:r>
              <a:rPr lang="de-DE" altLang="de-DE" sz="2200" b="1" dirty="0"/>
              <a:t> in Berichtsform</a:t>
            </a:r>
          </a:p>
          <a:p>
            <a:pPr marL="0" indent="0">
              <a:buNone/>
            </a:pPr>
            <a:endParaRPr lang="de-DE" altLang="de-DE" sz="2200" b="1" dirty="0"/>
          </a:p>
          <a:p>
            <a:r>
              <a:rPr lang="de-DE" altLang="de-DE" sz="2200" b="1" dirty="0"/>
              <a:t>Mindestens zwei verschiedene Belege</a:t>
            </a:r>
          </a:p>
          <a:p>
            <a:pPr marL="0" indent="0">
              <a:buNone/>
            </a:pPr>
            <a:endParaRPr lang="de-DE" altLang="de-DE" sz="2200" b="1" dirty="0"/>
          </a:p>
          <a:p>
            <a:pPr lvl="0"/>
            <a:r>
              <a:rPr lang="de-DE" altLang="de-DE" sz="2400" b="1" u="sng" dirty="0"/>
              <a:t>Rahmenbedingungen</a:t>
            </a:r>
            <a:r>
              <a:rPr lang="de-DE" altLang="de-DE" sz="2400" b="1" dirty="0"/>
              <a:t> </a:t>
            </a:r>
            <a:r>
              <a:rPr lang="de-DE" altLang="de-DE" sz="2400" dirty="0"/>
              <a:t>(werden von der Schule geliefert) und </a:t>
            </a:r>
            <a:r>
              <a:rPr lang="de-DE" altLang="de-DE" sz="2400" b="1" u="sng" dirty="0"/>
              <a:t>Ergebnisse</a:t>
            </a:r>
            <a:r>
              <a:rPr lang="de-DE" altLang="de-DE" sz="2400" b="1" dirty="0"/>
              <a:t> </a:t>
            </a:r>
            <a:r>
              <a:rPr lang="de-DE" altLang="de-DE" sz="2400" dirty="0"/>
              <a:t>(werden </a:t>
            </a:r>
            <a:r>
              <a:rPr lang="de-DE" altLang="de-DE" sz="2400" dirty="0" err="1"/>
              <a:t>automat</a:t>
            </a:r>
            <a:r>
              <a:rPr lang="de-DE" altLang="de-DE" sz="2400" dirty="0"/>
              <a:t>. eingespielt)</a:t>
            </a:r>
          </a:p>
          <a:p>
            <a:pPr marL="0" lvl="0" indent="0">
              <a:buNone/>
            </a:pPr>
            <a:endParaRPr lang="de-DE" altLang="de-DE" sz="2400" b="1" dirty="0"/>
          </a:p>
          <a:p>
            <a:r>
              <a:rPr lang="de-DE" altLang="de-DE" sz="2400" b="1" dirty="0"/>
              <a:t>Bewertung</a:t>
            </a:r>
            <a:r>
              <a:rPr lang="de-DE" altLang="de-DE" sz="2400" dirty="0"/>
              <a:t> der Anforderungen   </a:t>
            </a:r>
          </a:p>
          <a:p>
            <a:pPr marL="0" indent="0">
              <a:buNone/>
            </a:pPr>
            <a:r>
              <a:rPr lang="de-DE" altLang="de-DE" sz="2400" b="1" dirty="0"/>
              <a:t>    </a:t>
            </a:r>
            <a:endParaRPr lang="de-DE" altLang="de-DE" sz="2400" b="1" u="sng" dirty="0"/>
          </a:p>
          <a:p>
            <a:pPr marL="0" indent="0">
              <a:buNone/>
            </a:pPr>
            <a:r>
              <a:rPr lang="de-DE" altLang="de-DE" sz="2400" b="1" dirty="0"/>
              <a:t>                              </a:t>
            </a:r>
            <a:r>
              <a:rPr lang="de-DE" altLang="de-DE" sz="2400" b="1" u="sng" dirty="0"/>
              <a:t>Module A-D</a:t>
            </a:r>
            <a:r>
              <a:rPr lang="de-DE" altLang="de-DE" sz="2400" b="1" dirty="0"/>
              <a:t>:  </a:t>
            </a:r>
          </a:p>
          <a:p>
            <a:pPr marL="447675" lvl="1" indent="0">
              <a:buNone/>
            </a:pPr>
            <a:endParaRPr lang="de-DE" altLang="de-DE" sz="2400" dirty="0"/>
          </a:p>
          <a:p>
            <a:pPr marL="447675" lvl="1" indent="0">
              <a:buNone/>
            </a:pPr>
            <a:endParaRPr lang="de-DE" altLang="de-DE" sz="2400" dirty="0"/>
          </a:p>
          <a:p>
            <a:pPr marL="447675" lvl="1" indent="0">
              <a:buNone/>
            </a:pPr>
            <a:endParaRPr lang="de-DE" altLang="de-DE" sz="2400" dirty="0"/>
          </a:p>
          <a:p>
            <a:pPr lvl="0"/>
            <a:r>
              <a:rPr lang="de-DE" altLang="de-DE" sz="2400" b="1" u="sng" dirty="0"/>
              <a:t>Wahlpflichtthema</a:t>
            </a:r>
            <a:r>
              <a:rPr lang="de-DE" altLang="de-DE" sz="2400" u="sng" dirty="0"/>
              <a:t> </a:t>
            </a:r>
            <a:r>
              <a:rPr lang="de-DE" altLang="de-DE" sz="2400" dirty="0"/>
              <a:t>(keine Bewertung)</a:t>
            </a:r>
          </a:p>
          <a:p>
            <a:pPr marL="0" lvl="0" indent="0">
              <a:buNone/>
            </a:pPr>
            <a:endParaRPr lang="de-DE" altLang="de-DE" sz="2400" dirty="0"/>
          </a:p>
          <a:p>
            <a:pPr lvl="0"/>
            <a:r>
              <a:rPr lang="de-DE" altLang="de-DE" sz="2400" b="1" u="sng" dirty="0"/>
              <a:t>Zusammenfassende Wertschätzung und  Anerkennung der Schule</a:t>
            </a:r>
          </a:p>
          <a:p>
            <a:pPr marL="0" lvl="0" indent="0">
              <a:buNone/>
            </a:pPr>
            <a:endParaRPr lang="de-DE" altLang="de-DE" sz="2400" b="1" u="sng" dirty="0"/>
          </a:p>
          <a:p>
            <a:pPr lvl="0"/>
            <a:r>
              <a:rPr lang="de-DE" altLang="de-DE" sz="2400" b="1" u="sng" dirty="0"/>
              <a:t>Empfehlungen </a:t>
            </a:r>
            <a:r>
              <a:rPr lang="de-DE" altLang="de-DE" sz="2400" dirty="0"/>
              <a:t>– dienen der Weiterarbeit im Rahmen der AVW</a:t>
            </a:r>
          </a:p>
          <a:p>
            <a:pPr marL="0" lvl="0" indent="0">
              <a:buNone/>
            </a:pPr>
            <a:endParaRPr lang="de-DE" altLang="de-DE" sz="2400" b="1" u="sng" dirty="0"/>
          </a:p>
          <a:p>
            <a:pPr lvl="0"/>
            <a:r>
              <a:rPr lang="de-DE" altLang="de-DE" sz="2400" b="1" u="sng" dirty="0"/>
              <a:t>MODUS-Status</a:t>
            </a:r>
          </a:p>
          <a:p>
            <a:pPr marL="447675" lvl="1" indent="0">
              <a:buNone/>
            </a:pPr>
            <a:endParaRPr lang="de-DE" altLang="de-DE" sz="2400" u="sng" dirty="0"/>
          </a:p>
          <a:p>
            <a:pPr marL="806450" lvl="1" indent="-358775"/>
            <a:endParaRPr lang="de-DE" altLang="de-DE" sz="2400" u="sng" dirty="0"/>
          </a:p>
          <a:p>
            <a:pPr marL="806450" lvl="1" indent="-358775"/>
            <a:endParaRPr lang="de-DE" altLang="de-DE" sz="2400" dirty="0"/>
          </a:p>
          <a:p>
            <a:endParaRPr lang="de-DE" altLang="de-DE" dirty="0"/>
          </a:p>
        </p:txBody>
      </p:sp>
      <p:cxnSp>
        <p:nvCxnSpPr>
          <p:cNvPr id="11" name="Gerade Verbindung 10"/>
          <p:cNvCxnSpPr>
            <a:cxnSpLocks/>
          </p:cNvCxnSpPr>
          <p:nvPr/>
        </p:nvCxnSpPr>
        <p:spPr>
          <a:xfrm>
            <a:off x="5746750" y="1052736"/>
            <a:ext cx="3203575" cy="0"/>
          </a:xfrm>
          <a:prstGeom prst="line">
            <a:avLst/>
          </a:prstGeom>
          <a:ln w="38100">
            <a:solidFill>
              <a:srgbClr val="23A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bgerundete rechteckige Legende 5"/>
          <p:cNvSpPr/>
          <p:nvPr/>
        </p:nvSpPr>
        <p:spPr>
          <a:xfrm>
            <a:off x="5518546" y="2348880"/>
            <a:ext cx="3298205" cy="1799778"/>
          </a:xfrm>
          <a:prstGeom prst="wedgeRoundRectCallout">
            <a:avLst>
              <a:gd name="adj1" fmla="val -93447"/>
              <a:gd name="adj2" fmla="val -1028"/>
              <a:gd name="adj3" fmla="val 16667"/>
            </a:avLst>
          </a:prstGeom>
          <a:noFill/>
          <a:ln>
            <a:solidFill>
              <a:srgbClr val="23A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= Großer Handlungsbedarf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 = Handlungsbedarf</a:t>
            </a:r>
          </a:p>
          <a:p>
            <a:pPr>
              <a:defRPr/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3 = Angemessene Praxis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4 = Gute Praxis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5 = Exzellente Praxis</a:t>
            </a:r>
          </a:p>
        </p:txBody>
      </p:sp>
    </p:spTree>
    <p:extLst>
      <p:ext uri="{BB962C8B-B14F-4D97-AF65-F5344CB8AC3E}">
        <p14:creationId xmlns:p14="http://schemas.microsoft.com/office/powerpoint/2010/main" val="3912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39952" y="713816"/>
            <a:ext cx="4536504" cy="6989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Abschlussphase</a:t>
            </a:r>
            <a:b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2180" y="1628800"/>
            <a:ext cx="8280920" cy="432511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de-DE" sz="1800" dirty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de-DE" sz="1800" dirty="0">
                <a:latin typeface="Comic Sans MS" panose="030F0702030302020204" pitchFamily="66" charset="0"/>
              </a:rPr>
              <a:t>    </a:t>
            </a:r>
            <a:endParaRPr lang="de-DE" sz="18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0192" y="1556792"/>
            <a:ext cx="8064896" cy="4239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Comic Sans MS"/>
              <a:ea typeface="Calibri"/>
              <a:cs typeface="Times New Roman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Ca. 2 Wochen nach Schulbesuch: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Bericht steht für die SL zum Download bereit.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Wird von der SL zeitnah (außer C1, C2 und C3.1) in geeigneter Form an die Schulgemeinschaft weitergegeben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Rückfragen zum Bericht können gesammelt und gebündelt dem Teamsprecher digital innerhalb 1 Woche zugesandt werden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 Beantwortung bei der BK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endParaRPr lang="de-DE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0192" y="980728"/>
            <a:ext cx="244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den Besuchstagen</a:t>
            </a:r>
          </a:p>
        </p:txBody>
      </p:sp>
    </p:spTree>
    <p:extLst>
      <p:ext uri="{BB962C8B-B14F-4D97-AF65-F5344CB8AC3E}">
        <p14:creationId xmlns:p14="http://schemas.microsoft.com/office/powerpoint/2010/main" val="31269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746172"/>
            <a:ext cx="4917232" cy="7386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Berichtskonferenz</a:t>
            </a:r>
            <a:b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41949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altLang="de-DE" sz="2000" dirty="0">
              <a:solidFill>
                <a:srgbClr val="162883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altLang="de-DE" sz="20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Teilnehmer: 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EVA-Team, SL, L, E, </a:t>
            </a:r>
            <a:r>
              <a:rPr lang="de-DE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nsP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ggf. Sachaufwandsträger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Bericht als </a:t>
            </a:r>
            <a:r>
              <a:rPr lang="de-DE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Ganzes wird nicht mehr vorgestellt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da Inhalt bereits bekannt ist (s. Abschlussphase) 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Dauer sehr kurz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Vorab übermittelte Fragen werden geklärt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Kopie der Rahmenbedingungen an den Sachaufwandsträger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Ggf. Stellungnahme innerhalb einer Woche</a:t>
            </a:r>
            <a:endParaRPr lang="de-DE" sz="2000" dirty="0">
              <a:solidFill>
                <a:srgbClr val="002060"/>
              </a:solidFill>
              <a:latin typeface="Comic Sans MS"/>
              <a:ea typeface="Calibri"/>
              <a:cs typeface="Times New Roman"/>
            </a:endParaRPr>
          </a:p>
          <a:p>
            <a:pPr marL="109728" indent="0">
              <a:buNone/>
            </a:pPr>
            <a:r>
              <a:rPr lang="de-DE" sz="2000" dirty="0">
                <a:latin typeface="Comic Sans MS" panose="030F0702030302020204" pitchFamily="66" charset="0"/>
              </a:rPr>
              <a:t>    </a:t>
            </a:r>
            <a:endParaRPr lang="de-DE" sz="20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853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Neu!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Auftaktveranstaltung zur Weiterentwicklung</a:t>
            </a:r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44500" lvl="0" indent="-444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  <a:defRPr/>
            </a:pPr>
            <a:r>
              <a:rPr lang="de-DE" altLang="de-DE" sz="2200" b="1" dirty="0">
                <a:solidFill>
                  <a:srgbClr val="162883"/>
                </a:solidFill>
                <a:latin typeface="Calibri" pitchFamily="34" charset="0"/>
              </a:rPr>
              <a:t>Bindeglied</a:t>
            </a: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 zwischen Evaluation und Schulentwicklung</a:t>
            </a:r>
          </a:p>
          <a:p>
            <a:pPr marL="444500" indent="-444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  <a:defRPr/>
            </a:pP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Veranstaltung liegt in der </a:t>
            </a:r>
            <a:r>
              <a:rPr lang="de-DE" altLang="de-DE" sz="2200" u="sng" dirty="0">
                <a:solidFill>
                  <a:srgbClr val="162883"/>
                </a:solidFill>
                <a:latin typeface="Calibri" pitchFamily="34" charset="0"/>
              </a:rPr>
              <a:t>Verantwortung und Zuständigkeit der SL </a:t>
            </a:r>
            <a:r>
              <a:rPr lang="de-DE" altLang="de-DE" sz="2200" u="sng" dirty="0">
                <a:solidFill>
                  <a:srgbClr val="162883"/>
                </a:solidFill>
                <a:latin typeface="Calibri" pitchFamily="34" charset="0"/>
                <a:sym typeface="Wingdings" panose="05000000000000000000" pitchFamily="2" charset="2"/>
              </a:rPr>
              <a:t> Einladung durch die SL  </a:t>
            </a:r>
          </a:p>
          <a:p>
            <a:pPr marL="444500" indent="-444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  <a:defRPr/>
            </a:pPr>
            <a:r>
              <a:rPr lang="de-DE" altLang="de-DE" sz="2200" b="1" u="sng" dirty="0">
                <a:solidFill>
                  <a:srgbClr val="162883"/>
                </a:solidFill>
                <a:latin typeface="Calibri" pitchFamily="34" charset="0"/>
                <a:sym typeface="Wingdings" panose="05000000000000000000" pitchFamily="2" charset="2"/>
              </a:rPr>
              <a:t>Beteiligte</a:t>
            </a:r>
            <a:r>
              <a:rPr lang="de-DE" altLang="de-DE" sz="2200" b="1" dirty="0">
                <a:solidFill>
                  <a:srgbClr val="162883"/>
                </a:solidFill>
                <a:latin typeface="Calibri" pitchFamily="34" charset="0"/>
                <a:sym typeface="Wingdings" panose="05000000000000000000" pitchFamily="2" charset="2"/>
              </a:rPr>
              <a:t>: </a:t>
            </a: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  <a:sym typeface="Wingdings" panose="05000000000000000000" pitchFamily="2" charset="2"/>
              </a:rPr>
              <a:t>	Schulentwicklungsteam, interessierte L</a:t>
            </a: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, </a:t>
            </a: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	Schulaufsicht (verpflichtend), </a:t>
            </a: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	ggf. SEM</a:t>
            </a:r>
          </a:p>
          <a:p>
            <a:pPr marL="0" indent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de-DE" altLang="de-DE" sz="2200" dirty="0">
                <a:solidFill>
                  <a:srgbClr val="162883"/>
                </a:solidFill>
                <a:latin typeface="Calibri" pitchFamily="34" charset="0"/>
              </a:rPr>
              <a:t>	Teamsprecher EVA (nur für Rückfragen zum Bericht)</a:t>
            </a:r>
          </a:p>
          <a:p>
            <a:pPr marL="444500" lvl="0" indent="-444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  <a:defRPr/>
            </a:pPr>
            <a:r>
              <a:rPr lang="de-DE" altLang="de-DE" sz="2200" b="1" u="sng" dirty="0">
                <a:solidFill>
                  <a:srgbClr val="162883"/>
                </a:solidFill>
                <a:latin typeface="Calibri" pitchFamily="34" charset="0"/>
              </a:rPr>
              <a:t>Ziel:</a:t>
            </a:r>
            <a:r>
              <a:rPr lang="de-DE" altLang="de-DE" sz="2200" u="sng" dirty="0">
                <a:solidFill>
                  <a:srgbClr val="162883"/>
                </a:solidFill>
                <a:latin typeface="Calibri" pitchFamily="34" charset="0"/>
              </a:rPr>
              <a:t>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latin typeface="Comic Sans MS"/>
                <a:ea typeface="Calibri"/>
                <a:cs typeface="Times New Roman"/>
              </a:rPr>
              <a:t>       </a:t>
            </a: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Identifikation von Handlungsfeldern, die von einem Großteil der 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Schulgemeinschaft mitgetragen werden.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</a:t>
            </a:r>
            <a:r>
              <a:rPr lang="de-DE" sz="2200" dirty="0">
                <a:latin typeface="Comic Sans MS"/>
                <a:ea typeface="Calibri"/>
                <a:cs typeface="Times New Roman"/>
              </a:rPr>
              <a:t>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mic Sans MS"/>
              <a:buChar char="-"/>
            </a:pPr>
            <a:endParaRPr lang="de-DE" sz="1800" dirty="0">
              <a:latin typeface="Comic Sans MS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14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14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18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75856" y="692697"/>
            <a:ext cx="576064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Zielvereinbarungen</a:t>
            </a:r>
            <a:br>
              <a:rPr lang="de-DE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561214"/>
            <a:ext cx="8280920" cy="48886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Ggf. mit Hilfe des SEM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Zielvereinbarungen mit der Schulaufsicht </a:t>
            </a: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Elektronische Zusendung an die QA spätestens 6 Monate nach Beendigung der EVA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3200" dirty="0">
              <a:solidFill>
                <a:srgbClr val="679926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3200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Vielen Dank </a:t>
            </a:r>
            <a:br>
              <a:rPr lang="de-DE" altLang="de-DE" sz="3200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für Ihre Aufmerksamkeit</a:t>
            </a:r>
            <a:r>
              <a:rPr lang="de-DE" altLang="de-DE" sz="4400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de-DE" altLang="de-DE" sz="3600" dirty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1722843" y="2276872"/>
            <a:ext cx="242316" cy="308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P:\Q1\dat_asd_regionalberichte\2019\doc\img\190305_praes_schulaufsichtstagung_karte_bay_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231925" cy="23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i39log\Desktop\smiley-39984_64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915571" cy="9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553028" y="404664"/>
            <a:ext cx="2447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3200" dirty="0">
              <a:solidFill>
                <a:srgbClr val="1628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1116013" y="1052513"/>
            <a:ext cx="7127875" cy="4938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? </a:t>
            </a:r>
            <a:r>
              <a:rPr lang="de-DE" altLang="de-DE" sz="4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</a:t>
            </a:r>
            <a:r>
              <a:rPr lang="de-DE" altLang="de-DE" sz="13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?  </a:t>
            </a:r>
            <a:r>
              <a:rPr lang="de-DE" altLang="de-DE" sz="9600" b="1" dirty="0">
                <a:solidFill>
                  <a:srgbClr val="23A7D9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9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7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8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endParaRPr lang="de-DE" altLang="de-DE" sz="8800" b="1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pPr algn="ctr">
              <a:defRPr/>
            </a:pPr>
            <a:r>
              <a:rPr lang="de-DE" altLang="de-DE" sz="9600" b="1" dirty="0">
                <a:solidFill>
                  <a:srgbClr val="009E47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54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  </a:t>
            </a:r>
            <a:r>
              <a:rPr lang="de-DE" altLang="de-DE" sz="6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8800" b="1" dirty="0">
                <a:solidFill>
                  <a:srgbClr val="FFC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    </a:t>
            </a:r>
            <a:r>
              <a:rPr lang="de-DE" altLang="de-DE" sz="4800" b="1" dirty="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115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   </a:t>
            </a:r>
            <a:r>
              <a:rPr lang="de-DE" altLang="de-DE" sz="96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?</a:t>
            </a:r>
            <a:endParaRPr lang="de-DE" altLang="de-DE" sz="6600" b="1" dirty="0">
              <a:solidFill>
                <a:schemeClr val="bg1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? </a:t>
            </a:r>
            <a:r>
              <a:rPr lang="de-DE" altLang="de-DE" sz="4800" b="1" dirty="0">
                <a:solidFill>
                  <a:schemeClr val="bg1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chemeClr val="bg1"/>
                </a:solidFill>
                <a:latin typeface="Bauhaus 93" panose="04030905020B02020C02" pitchFamily="82" charset="0"/>
              </a:rPr>
              <a:t>  </a:t>
            </a:r>
            <a:r>
              <a:rPr lang="de-DE" altLang="de-DE" sz="5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8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4400" b="1" dirty="0">
                <a:solidFill>
                  <a:srgbClr val="009E47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44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endParaRPr lang="de-DE" dirty="0">
              <a:solidFill>
                <a:srgbClr val="23A7D9"/>
              </a:solidFill>
            </a:endParaRPr>
          </a:p>
        </p:txBody>
      </p:sp>
      <p:sp>
        <p:nvSpPr>
          <p:cNvPr id="10" name="Flussdiagramm: Alternativer Prozess 9"/>
          <p:cNvSpPr/>
          <p:nvPr/>
        </p:nvSpPr>
        <p:spPr>
          <a:xfrm>
            <a:off x="395288" y="746125"/>
            <a:ext cx="7129462" cy="4938713"/>
          </a:xfrm>
          <a:prstGeom prst="flowChartAlternateProcess">
            <a:avLst/>
          </a:prstGeom>
          <a:solidFill>
            <a:srgbClr val="162883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? </a:t>
            </a:r>
            <a:r>
              <a:rPr lang="de-DE" altLang="de-DE" sz="4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</a:t>
            </a:r>
            <a:r>
              <a:rPr lang="de-DE" altLang="de-DE" sz="13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?  </a:t>
            </a:r>
            <a:r>
              <a:rPr lang="de-DE" altLang="de-DE" sz="9600" b="1" dirty="0">
                <a:solidFill>
                  <a:srgbClr val="23A7D9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9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7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8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endParaRPr lang="de-DE" altLang="de-DE" sz="8800" b="1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pPr algn="ctr">
              <a:defRPr/>
            </a:pPr>
            <a:r>
              <a:rPr lang="de-DE" altLang="de-DE" sz="9600" b="1" dirty="0">
                <a:solidFill>
                  <a:srgbClr val="009E47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54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  </a:t>
            </a:r>
            <a:r>
              <a:rPr lang="de-DE" altLang="de-DE" sz="6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8800" b="1" dirty="0">
                <a:solidFill>
                  <a:srgbClr val="FFC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    </a:t>
            </a:r>
            <a:r>
              <a:rPr lang="de-DE" altLang="de-DE" sz="4800" b="1" dirty="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115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   </a:t>
            </a:r>
            <a:r>
              <a:rPr lang="de-DE" altLang="de-DE" sz="96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?</a:t>
            </a:r>
            <a:endParaRPr lang="de-DE" altLang="de-DE" sz="6600" b="1" dirty="0">
              <a:solidFill>
                <a:schemeClr val="bg1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? </a:t>
            </a:r>
            <a:r>
              <a:rPr lang="de-DE" altLang="de-DE" sz="4800" b="1" dirty="0">
                <a:solidFill>
                  <a:schemeClr val="bg1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chemeClr val="bg1"/>
                </a:solidFill>
                <a:latin typeface="Bauhaus 93" panose="04030905020B02020C02" pitchFamily="82" charset="0"/>
              </a:rPr>
              <a:t>  </a:t>
            </a:r>
            <a:r>
              <a:rPr lang="de-DE" altLang="de-DE" sz="5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8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4400" b="1" dirty="0">
                <a:solidFill>
                  <a:srgbClr val="009E47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44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endParaRPr lang="de-DE" dirty="0">
              <a:solidFill>
                <a:srgbClr val="23A7D9"/>
              </a:solidFill>
            </a:endParaRPr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1676400" y="1052513"/>
            <a:ext cx="6784032" cy="4784725"/>
          </a:xfrm>
          <a:prstGeom prst="flowChartAlternateProcess">
            <a:avLst/>
          </a:prstGeom>
          <a:solidFill>
            <a:srgbClr val="162883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9600" b="1" dirty="0">
                <a:solidFill>
                  <a:srgbClr val="009E47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4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</a:t>
            </a:r>
            <a:r>
              <a:rPr lang="de-DE" altLang="de-DE" sz="13800" b="1" dirty="0">
                <a:solidFill>
                  <a:srgbClr val="23A7D9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13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  </a:t>
            </a:r>
            <a:r>
              <a:rPr lang="de-DE" altLang="de-DE" sz="9600" b="1" dirty="0">
                <a:solidFill>
                  <a:srgbClr val="23A7D9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9600" b="1" dirty="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7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8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endParaRPr lang="de-DE" altLang="de-DE" sz="8800" b="1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pPr algn="ctr">
              <a:defRPr/>
            </a:pPr>
            <a:r>
              <a:rPr lang="de-DE" altLang="de-DE" sz="9600" b="1" dirty="0">
                <a:solidFill>
                  <a:srgbClr val="FFFFFF"/>
                </a:solidFill>
                <a:latin typeface="Bodoni MT Black" panose="02070A03080606020203" pitchFamily="18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54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6600" b="1" dirty="0">
                <a:solidFill>
                  <a:srgbClr val="23A7D9"/>
                </a:solidFill>
                <a:latin typeface="Bauhaus 93" panose="04030905020B02020C02" pitchFamily="82" charset="0"/>
              </a:rPr>
              <a:t>  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6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C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8800" b="1" dirty="0">
                <a:solidFill>
                  <a:schemeClr val="bg1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    </a:t>
            </a:r>
            <a:r>
              <a:rPr lang="de-DE" altLang="de-DE" sz="4800" b="1" dirty="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115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11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11500" b="1" dirty="0">
                <a:solidFill>
                  <a:srgbClr val="23A7D9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de-DE" altLang="de-DE" sz="6600" b="1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de-DE" altLang="de-DE" sz="6600" b="1" dirty="0">
                <a:solidFill>
                  <a:srgbClr val="009E47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FF0000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4800" b="1" dirty="0">
                <a:solidFill>
                  <a:schemeClr val="bg1"/>
                </a:solidFill>
                <a:latin typeface="Bauhaus 93" panose="04030905020B02020C02" pitchFamily="82" charset="0"/>
              </a:rPr>
              <a:t>?</a:t>
            </a:r>
            <a:r>
              <a:rPr lang="de-DE" altLang="de-DE" sz="6600" b="1" dirty="0">
                <a:solidFill>
                  <a:srgbClr val="23A7D9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6600" b="1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5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de-DE" altLang="de-DE" sz="8800" b="1" dirty="0">
                <a:solidFill>
                  <a:srgbClr val="009E47"/>
                </a:solidFill>
                <a:latin typeface="Berlin Sans FB Demi" panose="020E0802020502020306" pitchFamily="34" charset="0"/>
              </a:rPr>
              <a:t>?</a:t>
            </a:r>
            <a:r>
              <a:rPr lang="de-DE" altLang="de-DE" sz="4400" b="1" dirty="0">
                <a:solidFill>
                  <a:srgbClr val="009E47"/>
                </a:solidFill>
                <a:latin typeface="Bauhaus 93" panose="04030905020B02020C02" pitchFamily="82" charset="0"/>
              </a:rPr>
              <a:t> </a:t>
            </a:r>
            <a:r>
              <a:rPr lang="de-DE" altLang="de-DE" sz="4400" b="1" dirty="0">
                <a:solidFill>
                  <a:srgbClr val="23A7D9"/>
                </a:solidFill>
                <a:latin typeface="Bauhaus 93" panose="04030905020B02020C02" pitchFamily="82" charset="0"/>
              </a:rPr>
              <a:t>?</a:t>
            </a:r>
            <a:endParaRPr lang="de-DE" dirty="0">
              <a:solidFill>
                <a:srgbClr val="23A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Evaluationskonzept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Fokus auf </a:t>
            </a: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Schul- und Unterrichtsentwicklung sowie die Organisationsprozesse der Schule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Berücksichtigung aktueller bildungspolitischer Themen wie Digitalisierung, Heterogenität und Offener Ganztag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Schulartspezifität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Reduzierung des Aufwands für die Schulen im Vorfeld der EVA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r>
              <a:rPr lang="de-DE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Verbesserung des schulpraktischen Nutzen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342900" lvl="0" indent="-342900"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de-DE" sz="1800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de-DE" sz="1800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de-DE" sz="1800" dirty="0"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43808" y="692696"/>
            <a:ext cx="612068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162883"/>
                </a:solidFill>
                <a:latin typeface="Calibri" pitchFamily="34" charset="0"/>
                <a:ea typeface="+mj-ea"/>
                <a:cs typeface="+mj-cs"/>
              </a:rPr>
              <a:t>Grundsätze der externen Evaluation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5229200"/>
            <a:ext cx="8280920" cy="1345336"/>
          </a:xfrm>
        </p:spPr>
        <p:txBody>
          <a:bodyPr/>
          <a:lstStyle/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7" name="Freihandform 6"/>
          <p:cNvSpPr/>
          <p:nvPr/>
        </p:nvSpPr>
        <p:spPr>
          <a:xfrm>
            <a:off x="590477" y="1638043"/>
            <a:ext cx="7345192" cy="743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45188"/>
              <a:gd name="f7" fmla="val 743535"/>
              <a:gd name="f8" fmla="val 123925"/>
              <a:gd name="f9" fmla="val 55483"/>
              <a:gd name="f10" fmla="val 7221263"/>
              <a:gd name="f11" fmla="val 7289705"/>
              <a:gd name="f12" fmla="val 619610"/>
              <a:gd name="f13" fmla="val 688052"/>
              <a:gd name="f14" fmla="+- 0 0 -90"/>
              <a:gd name="f15" fmla="*/ f3 1 7345188"/>
              <a:gd name="f16" fmla="*/ f4 1 743535"/>
              <a:gd name="f17" fmla="+- f7 0 f5"/>
              <a:gd name="f18" fmla="+- f6 0 f5"/>
              <a:gd name="f19" fmla="*/ f14 f0 1"/>
              <a:gd name="f20" fmla="*/ f18 1 7345188"/>
              <a:gd name="f21" fmla="*/ f17 1 743535"/>
              <a:gd name="f22" fmla="*/ 0 f18 1"/>
              <a:gd name="f23" fmla="*/ 123925 f17 1"/>
              <a:gd name="f24" fmla="*/ 123925 f18 1"/>
              <a:gd name="f25" fmla="*/ 0 f17 1"/>
              <a:gd name="f26" fmla="*/ 7221263 f18 1"/>
              <a:gd name="f27" fmla="*/ 7345188 f18 1"/>
              <a:gd name="f28" fmla="*/ 619610 f17 1"/>
              <a:gd name="f29" fmla="*/ 743535 f17 1"/>
              <a:gd name="f30" fmla="*/ f19 1 f2"/>
              <a:gd name="f31" fmla="*/ f22 1 7345188"/>
              <a:gd name="f32" fmla="*/ f23 1 743535"/>
              <a:gd name="f33" fmla="*/ f24 1 7345188"/>
              <a:gd name="f34" fmla="*/ f25 1 743535"/>
              <a:gd name="f35" fmla="*/ f26 1 7345188"/>
              <a:gd name="f36" fmla="*/ f27 1 7345188"/>
              <a:gd name="f37" fmla="*/ f28 1 743535"/>
              <a:gd name="f38" fmla="*/ f29 1 74353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345188" h="74353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E6B9B8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154405" tIns="154405" rIns="154405" bIns="154405" anchor="ctr" anchorCtr="0" compatLnSpc="1"/>
          <a:lstStyle/>
          <a:p>
            <a:pPr marL="0" marR="0" lvl="0" indent="0" algn="l" defTabSz="1377945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Beurteilt wird nicht</a:t>
            </a:r>
          </a:p>
        </p:txBody>
      </p:sp>
      <p:sp>
        <p:nvSpPr>
          <p:cNvPr id="8" name="Rechteck 7"/>
          <p:cNvSpPr/>
          <p:nvPr/>
        </p:nvSpPr>
        <p:spPr>
          <a:xfrm>
            <a:off x="635806" y="2454243"/>
            <a:ext cx="5832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1066803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00"/>
                </a:solidFill>
                <a:latin typeface="Calibri"/>
              </a:rPr>
              <a:t>d</a:t>
            </a:r>
            <a:r>
              <a:rPr lang="de-DE" sz="2800" dirty="0">
                <a:solidFill>
                  <a:srgbClr val="000000"/>
                </a:solidFill>
                <a:latin typeface="Calibri"/>
              </a:rPr>
              <a:t>ie Arbeit der einzelnen Lehrkraft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635806" y="3138496"/>
            <a:ext cx="7345192" cy="743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45188"/>
              <a:gd name="f7" fmla="val 743535"/>
              <a:gd name="f8" fmla="val 123925"/>
              <a:gd name="f9" fmla="val 55483"/>
              <a:gd name="f10" fmla="val 7221263"/>
              <a:gd name="f11" fmla="val 7289705"/>
              <a:gd name="f12" fmla="val 619610"/>
              <a:gd name="f13" fmla="val 688052"/>
              <a:gd name="f14" fmla="+- 0 0 -90"/>
              <a:gd name="f15" fmla="*/ f3 1 7345188"/>
              <a:gd name="f16" fmla="*/ f4 1 743535"/>
              <a:gd name="f17" fmla="+- f7 0 f5"/>
              <a:gd name="f18" fmla="+- f6 0 f5"/>
              <a:gd name="f19" fmla="*/ f14 f0 1"/>
              <a:gd name="f20" fmla="*/ f18 1 7345188"/>
              <a:gd name="f21" fmla="*/ f17 1 743535"/>
              <a:gd name="f22" fmla="*/ 0 f18 1"/>
              <a:gd name="f23" fmla="*/ 123925 f17 1"/>
              <a:gd name="f24" fmla="*/ 123925 f18 1"/>
              <a:gd name="f25" fmla="*/ 0 f17 1"/>
              <a:gd name="f26" fmla="*/ 7221263 f18 1"/>
              <a:gd name="f27" fmla="*/ 7345188 f18 1"/>
              <a:gd name="f28" fmla="*/ 619610 f17 1"/>
              <a:gd name="f29" fmla="*/ 743535 f17 1"/>
              <a:gd name="f30" fmla="*/ f19 1 f2"/>
              <a:gd name="f31" fmla="*/ f22 1 7345188"/>
              <a:gd name="f32" fmla="*/ f23 1 743535"/>
              <a:gd name="f33" fmla="*/ f24 1 7345188"/>
              <a:gd name="f34" fmla="*/ f25 1 743535"/>
              <a:gd name="f35" fmla="*/ f26 1 7345188"/>
              <a:gd name="f36" fmla="*/ f27 1 7345188"/>
              <a:gd name="f37" fmla="*/ f28 1 743535"/>
              <a:gd name="f38" fmla="*/ f29 1 74353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345188" h="74353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C3D69B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154405" tIns="154405" rIns="154405" bIns="154405" anchor="ctr" anchorCtr="0" compatLnSpc="1"/>
          <a:lstStyle/>
          <a:p>
            <a:pPr defTabSz="1377945" eaLnBrk="0">
              <a:lnSpc>
                <a:spcPct val="90000"/>
              </a:lnSpc>
              <a:spcAft>
                <a:spcPts val="1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100" dirty="0">
                <a:solidFill>
                  <a:srgbClr val="000000"/>
                </a:solidFill>
                <a:latin typeface="Calibri"/>
                <a:cs typeface="Arial" pitchFamily="34" charset="0"/>
              </a:rPr>
              <a:t>sondern untersucht und bewertet werden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726677" y="3933056"/>
            <a:ext cx="723508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1066803" eaLnBrk="0">
              <a:lnSpc>
                <a:spcPct val="90000"/>
              </a:lnSpc>
              <a:spcAft>
                <a:spcPts val="600"/>
              </a:spcAft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00"/>
                </a:solidFill>
                <a:latin typeface="Calibri"/>
                <a:cs typeface="Arial" pitchFamily="34" charset="0"/>
              </a:rPr>
              <a:t>Bedingungen, Prozesse und Ergebnisse der gesamten Schule mithilfe 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635806" y="5013176"/>
            <a:ext cx="7416826" cy="12076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16825"/>
              <a:gd name="f7" fmla="val 1207618"/>
              <a:gd name="f8" fmla="val 201274"/>
              <a:gd name="f9" fmla="val 90113"/>
              <a:gd name="f10" fmla="val 7215551"/>
              <a:gd name="f11" fmla="val 7326712"/>
              <a:gd name="f12" fmla="val 1006344"/>
              <a:gd name="f13" fmla="val 1117505"/>
              <a:gd name="f14" fmla="+- 0 0 -90"/>
              <a:gd name="f15" fmla="*/ f3 1 7416825"/>
              <a:gd name="f16" fmla="*/ f4 1 1207618"/>
              <a:gd name="f17" fmla="+- f7 0 f5"/>
              <a:gd name="f18" fmla="+- f6 0 f5"/>
              <a:gd name="f19" fmla="*/ f14 f0 1"/>
              <a:gd name="f20" fmla="*/ f18 1 7416825"/>
              <a:gd name="f21" fmla="*/ f17 1 1207618"/>
              <a:gd name="f22" fmla="*/ 0 f18 1"/>
              <a:gd name="f23" fmla="*/ 201274 f17 1"/>
              <a:gd name="f24" fmla="*/ 201274 f18 1"/>
              <a:gd name="f25" fmla="*/ 0 f17 1"/>
              <a:gd name="f26" fmla="*/ 7215551 f18 1"/>
              <a:gd name="f27" fmla="*/ 7416825 f18 1"/>
              <a:gd name="f28" fmla="*/ 1006344 f17 1"/>
              <a:gd name="f29" fmla="*/ 1207618 f17 1"/>
              <a:gd name="f30" fmla="*/ f19 1 f2"/>
              <a:gd name="f31" fmla="*/ f22 1 7416825"/>
              <a:gd name="f32" fmla="*/ f23 1 1207618"/>
              <a:gd name="f33" fmla="*/ f24 1 7416825"/>
              <a:gd name="f34" fmla="*/ f25 1 1207618"/>
              <a:gd name="f35" fmla="*/ f26 1 7416825"/>
              <a:gd name="f36" fmla="*/ f27 1 7416825"/>
              <a:gd name="f37" fmla="*/ f28 1 1207618"/>
              <a:gd name="f38" fmla="*/ f29 1 1207618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416825" h="120761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196111" tIns="196111" rIns="196111" bIns="196111" anchor="ctr" anchorCtr="0" compatLnSpc="1"/>
          <a:lstStyle/>
          <a:p>
            <a:pPr marL="0" marR="0" lvl="0" indent="0" defTabSz="160020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bekannter Verfahren, Instrumente, Bewertungskriterien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0D42AB0-9F5F-4F13-BBDC-20108106B792}"/>
              </a:ext>
            </a:extLst>
          </p:cNvPr>
          <p:cNvSpPr txBox="1"/>
          <p:nvPr/>
        </p:nvSpPr>
        <p:spPr>
          <a:xfrm rot="1029498">
            <a:off x="3498241" y="2129910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!!!Datenschutz!!!Anonymität!!!</a:t>
            </a:r>
          </a:p>
        </p:txBody>
      </p:sp>
    </p:spTree>
    <p:extLst>
      <p:ext uri="{BB962C8B-B14F-4D97-AF65-F5344CB8AC3E}">
        <p14:creationId xmlns:p14="http://schemas.microsoft.com/office/powerpoint/2010/main" val="13579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612775" y="5192713"/>
            <a:ext cx="8207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85850" y="5326063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vor dem Schulbesuch</a:t>
            </a:r>
          </a:p>
        </p:txBody>
      </p:sp>
      <p:grpSp>
        <p:nvGrpSpPr>
          <p:cNvPr id="12" name="Gruppieren 11"/>
          <p:cNvGrpSpPr>
            <a:grpSpLocks/>
          </p:cNvGrpSpPr>
          <p:nvPr/>
        </p:nvGrpSpPr>
        <p:grpSpPr bwMode="auto">
          <a:xfrm>
            <a:off x="5783263" y="1266885"/>
            <a:ext cx="2483370" cy="878383"/>
            <a:chOff x="5743925" y="757258"/>
            <a:chExt cx="3143444" cy="1465464"/>
          </a:xfrm>
        </p:grpSpPr>
        <p:pic>
          <p:nvPicPr>
            <p:cNvPr id="1436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25" y="782562"/>
              <a:ext cx="1469291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6977730" y="757258"/>
              <a:ext cx="1909639" cy="821575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defRPr/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Unterrichts-beobachtung</a:t>
              </a:r>
            </a:p>
          </p:txBody>
        </p:sp>
      </p:grpSp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1333500" y="1317625"/>
            <a:ext cx="1916113" cy="1081088"/>
            <a:chOff x="539552" y="829345"/>
            <a:chExt cx="2880321" cy="1592560"/>
          </a:xfrm>
        </p:grpSpPr>
        <p:sp>
          <p:nvSpPr>
            <p:cNvPr id="17" name="Gefaltete Ecke 16"/>
            <p:cNvSpPr/>
            <p:nvPr/>
          </p:nvSpPr>
          <p:spPr>
            <a:xfrm>
              <a:off x="539552" y="829345"/>
              <a:ext cx="1008113" cy="1440160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Ctr="1"/>
            <a:lstStyle/>
            <a:p>
              <a:pPr algn="ctr">
                <a:defRPr/>
              </a:pPr>
              <a:r>
                <a:rPr lang="de-DE" sz="11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Befragung</a:t>
              </a:r>
              <a:endParaRPr lang="de-DE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de-DE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Lehrer</a:t>
              </a:r>
            </a:p>
            <a:p>
              <a:pPr algn="ctr">
                <a:defRPr/>
              </a:pPr>
              <a:endParaRPr lang="de-DE" sz="9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endParaRPr>
            </a:p>
            <a:p>
              <a:pPr algn="r">
                <a:defRPr/>
              </a:pP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endParaRPr>
            </a:p>
            <a:p>
              <a:pPr algn="r">
                <a:defRPr/>
              </a:pP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1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2     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3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80808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efaltete Ecke 17"/>
            <p:cNvSpPr/>
            <p:nvPr/>
          </p:nvSpPr>
          <p:spPr>
            <a:xfrm>
              <a:off x="1475656" y="908720"/>
              <a:ext cx="1008113" cy="1440160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Ctr="1"/>
            <a:lstStyle/>
            <a:p>
              <a:pPr algn="ctr">
                <a:defRPr/>
              </a:pPr>
              <a:r>
                <a:rPr lang="de-DE" sz="11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Befragung</a:t>
              </a:r>
              <a:r>
                <a:rPr lang="de-DE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de-DE" sz="11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Eltern</a:t>
              </a:r>
            </a:p>
            <a:p>
              <a:pPr algn="ctr">
                <a:defRPr/>
              </a:pPr>
              <a:endParaRPr lang="de-DE" sz="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de-DE" sz="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1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2     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3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efaltete Ecke 18"/>
            <p:cNvSpPr/>
            <p:nvPr/>
          </p:nvSpPr>
          <p:spPr>
            <a:xfrm>
              <a:off x="2411760" y="981745"/>
              <a:ext cx="1008113" cy="1440160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Ctr="1"/>
            <a:lstStyle/>
            <a:p>
              <a:pPr algn="ctr">
                <a:defRPr/>
              </a:pPr>
              <a:r>
                <a:rPr lang="de-DE" sz="11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Befragung</a:t>
              </a:r>
              <a:r>
                <a:rPr lang="de-DE" sz="11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de-DE" sz="105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Schüler</a:t>
              </a:r>
            </a:p>
            <a:p>
              <a:pPr algn="ctr">
                <a:defRPr/>
              </a:pPr>
              <a:endParaRPr lang="de-DE" sz="10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de-DE" sz="10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1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2     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Item 3     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 2"/>
                </a:rPr>
                <a:t></a:t>
              </a:r>
              <a:r>
                <a:rPr lang="de-DE" sz="5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Wingdings"/>
                </a:rPr>
                <a:t></a:t>
              </a:r>
              <a:endParaRPr lang="de-DE" sz="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/>
          <p:cNvGrpSpPr>
            <a:grpSpLocks/>
          </p:cNvGrpSpPr>
          <p:nvPr/>
        </p:nvGrpSpPr>
        <p:grpSpPr bwMode="auto">
          <a:xfrm>
            <a:off x="1670050" y="3736975"/>
            <a:ext cx="1666875" cy="892175"/>
            <a:chOff x="7264709" y="965994"/>
            <a:chExt cx="2602661" cy="1166862"/>
          </a:xfrm>
        </p:grpSpPr>
        <p:pic>
          <p:nvPicPr>
            <p:cNvPr id="1435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709" y="965994"/>
              <a:ext cx="1627771" cy="116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7906699" y="1759128"/>
              <a:ext cx="1960671" cy="32182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Dokumente</a:t>
              </a:r>
            </a:p>
          </p:txBody>
        </p:sp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92275"/>
            <a:ext cx="476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747838"/>
            <a:ext cx="476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774825"/>
            <a:ext cx="476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Gerade Verbindung 28"/>
          <p:cNvCxnSpPr/>
          <p:nvPr/>
        </p:nvCxnSpPr>
        <p:spPr>
          <a:xfrm flipH="1">
            <a:off x="4489450" y="1130300"/>
            <a:ext cx="1588" cy="45005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>
            <a:grpSpLocks/>
          </p:cNvGrpSpPr>
          <p:nvPr/>
        </p:nvGrpSpPr>
        <p:grpSpPr bwMode="auto">
          <a:xfrm>
            <a:off x="5798078" y="3605321"/>
            <a:ext cx="2063750" cy="1490663"/>
            <a:chOff x="3986657" y="3755650"/>
            <a:chExt cx="1451340" cy="1490406"/>
          </a:xfrm>
        </p:grpSpPr>
        <p:pic>
          <p:nvPicPr>
            <p:cNvPr id="14353" name="Picture 6" descr="http://www.clker.com/cliparts/3/2/7/c/13545291781644145113interview.%20sample%202-m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657" y="3794716"/>
              <a:ext cx="1451340" cy="145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feld 33"/>
            <p:cNvSpPr txBox="1"/>
            <p:nvPr/>
          </p:nvSpPr>
          <p:spPr>
            <a:xfrm>
              <a:off x="4079319" y="3755650"/>
              <a:ext cx="795533" cy="246021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defRPr/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Interviews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511D1E01-02A2-7D4F-985E-C4A3242D1638}"/>
              </a:ext>
            </a:extLst>
          </p:cNvPr>
          <p:cNvSpPr txBox="1"/>
          <p:nvPr/>
        </p:nvSpPr>
        <p:spPr>
          <a:xfrm>
            <a:off x="1029071" y="746125"/>
            <a:ext cx="2143125" cy="246063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lIns="0" tIns="0" rIns="0" bIns="0" anchor="ctr" anchorCtr="1"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Schulhausrundgang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11D1E01-02A2-7D4F-985E-C4A3242D1638}"/>
              </a:ext>
            </a:extLst>
          </p:cNvPr>
          <p:cNvSpPr txBox="1"/>
          <p:nvPr/>
        </p:nvSpPr>
        <p:spPr>
          <a:xfrm>
            <a:off x="1333500" y="2820988"/>
            <a:ext cx="2076450" cy="49371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lIns="0" tIns="0" rIns="0" bIns="0" anchor="ctr" anchorCtr="1"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Datenblatt Rahmenbedingungen</a:t>
            </a:r>
          </a:p>
        </p:txBody>
      </p:sp>
      <p:sp>
        <p:nvSpPr>
          <p:cNvPr id="14350" name="Titel 1"/>
          <p:cNvSpPr>
            <a:spLocks noGrp="1"/>
          </p:cNvSpPr>
          <p:nvPr>
            <p:ph type="title"/>
          </p:nvPr>
        </p:nvSpPr>
        <p:spPr bwMode="auto">
          <a:xfrm>
            <a:off x="3840162" y="554037"/>
            <a:ext cx="525621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de-DE" altLang="de-DE" dirty="0"/>
              <a:t>Methoden zur Datenerhebung</a:t>
            </a:r>
            <a:br>
              <a:rPr lang="de-DE" altLang="de-DE" sz="2800" dirty="0"/>
            </a:br>
            <a:endParaRPr lang="de-DE" altLang="de-DE" sz="2800" dirty="0"/>
          </a:p>
        </p:txBody>
      </p:sp>
      <p:cxnSp>
        <p:nvCxnSpPr>
          <p:cNvPr id="38" name="Gerade Verbindung 7"/>
          <p:cNvCxnSpPr>
            <a:cxnSpLocks/>
          </p:cNvCxnSpPr>
          <p:nvPr/>
        </p:nvCxnSpPr>
        <p:spPr>
          <a:xfrm>
            <a:off x="3635374" y="1016059"/>
            <a:ext cx="5472113" cy="0"/>
          </a:xfrm>
          <a:prstGeom prst="line">
            <a:avLst/>
          </a:prstGeom>
          <a:ln w="38100">
            <a:solidFill>
              <a:srgbClr val="23A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673725" y="5346700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Schulbesuchstage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75C7B31-BD28-4FDA-8C8F-51CDFA12AA6C}"/>
              </a:ext>
            </a:extLst>
          </p:cNvPr>
          <p:cNvSpPr/>
          <p:nvPr/>
        </p:nvSpPr>
        <p:spPr>
          <a:xfrm>
            <a:off x="7053563" y="2032180"/>
            <a:ext cx="1794688" cy="1669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Doku-</a:t>
            </a:r>
            <a:r>
              <a:rPr lang="de-DE" sz="1600" b="1" dirty="0" err="1">
                <a:solidFill>
                  <a:schemeClr val="tx1"/>
                </a:solidFill>
              </a:rPr>
              <a:t>mentation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4F0492F-3B9B-4ECB-8B27-BC92337911AC}"/>
              </a:ext>
            </a:extLst>
          </p:cNvPr>
          <p:cNvSpPr/>
          <p:nvPr/>
        </p:nvSpPr>
        <p:spPr>
          <a:xfrm>
            <a:off x="4552887" y="2031242"/>
            <a:ext cx="1756212" cy="1626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Vier-Augen-Prinzip</a:t>
            </a:r>
          </a:p>
        </p:txBody>
      </p:sp>
    </p:spTree>
    <p:extLst>
      <p:ext uri="{BB962C8B-B14F-4D97-AF65-F5344CB8AC3E}">
        <p14:creationId xmlns:p14="http://schemas.microsoft.com/office/powerpoint/2010/main" val="19501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 bwMode="auto">
          <a:xfrm>
            <a:off x="2468563" y="3730625"/>
            <a:ext cx="3816350" cy="1600200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25400" cmpd="sng">
            <a:solidFill>
              <a:srgbClr val="ABACC1"/>
            </a:solidFill>
            <a:prstDash val="solid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 b="1" dirty="0">
              <a:solidFill>
                <a:srgbClr val="23A7D9"/>
              </a:solidFill>
            </a:endParaRPr>
          </a:p>
          <a:p>
            <a:pPr algn="ctr">
              <a:defRPr/>
            </a:pPr>
            <a:r>
              <a:rPr lang="de-DE" sz="6600" b="1" dirty="0">
                <a:solidFill>
                  <a:schemeClr val="bg1">
                    <a:lumMod val="75000"/>
                  </a:schemeClr>
                </a:solidFill>
              </a:rPr>
              <a:t>Schule</a:t>
            </a:r>
          </a:p>
          <a:p>
            <a:pPr algn="ctr">
              <a:defRPr/>
            </a:pPr>
            <a:endParaRPr lang="de-DE" sz="1600" b="1" dirty="0">
              <a:solidFill>
                <a:srgbClr val="23A7D9"/>
              </a:solidFill>
            </a:endParaRPr>
          </a:p>
        </p:txBody>
      </p:sp>
      <p:sp>
        <p:nvSpPr>
          <p:cNvPr id="11" name="Text Box 7" descr="80%"/>
          <p:cNvSpPr txBox="1">
            <a:spLocks noChangeArrowheads="1"/>
          </p:cNvSpPr>
          <p:nvPr/>
        </p:nvSpPr>
        <p:spPr bwMode="auto">
          <a:xfrm>
            <a:off x="900113" y="2463800"/>
            <a:ext cx="3095625" cy="1062038"/>
          </a:xfrm>
          <a:prstGeom prst="rect">
            <a:avLst/>
          </a:prstGeom>
          <a:solidFill>
            <a:srgbClr val="9BD7EF"/>
          </a:solidFill>
          <a:ln w="19050">
            <a:solidFill>
              <a:srgbClr val="16288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162883"/>
                </a:solidFill>
              </a:rPr>
              <a:t>Schulgemeinschaft: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rgbClr val="E4582C"/>
                </a:solidFill>
              </a:rPr>
              <a:t>Innensicht 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rgbClr val="E4582C"/>
                </a:solidFill>
              </a:rPr>
              <a:t>z. B. Selbsteinschätzung</a:t>
            </a:r>
          </a:p>
        </p:txBody>
      </p:sp>
      <p:sp>
        <p:nvSpPr>
          <p:cNvPr id="12" name="Text Box 8" descr="90%"/>
          <p:cNvSpPr txBox="1">
            <a:spLocks noChangeArrowheads="1"/>
          </p:cNvSpPr>
          <p:nvPr/>
        </p:nvSpPr>
        <p:spPr bwMode="auto">
          <a:xfrm>
            <a:off x="4841875" y="2493963"/>
            <a:ext cx="3024188" cy="1062037"/>
          </a:xfrm>
          <a:prstGeom prst="rect">
            <a:avLst/>
          </a:prstGeom>
          <a:solidFill>
            <a:srgbClr val="9BD7EF"/>
          </a:solidFill>
          <a:ln w="22225">
            <a:solidFill>
              <a:srgbClr val="16288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162883"/>
                </a:solidFill>
              </a:rPr>
              <a:t>EVA-Team: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rgbClr val="009E47"/>
                </a:solidFill>
              </a:rPr>
              <a:t>Außensicht</a:t>
            </a: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dirty="0">
                <a:solidFill>
                  <a:srgbClr val="009E47"/>
                </a:solidFill>
              </a:rPr>
              <a:t>Evaluationsbericht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635375" y="3987800"/>
            <a:ext cx="2376488" cy="1282700"/>
          </a:xfrm>
          <a:prstGeom prst="wedgeRoundRectCallout">
            <a:avLst>
              <a:gd name="adj1" fmla="val 48796"/>
              <a:gd name="adj2" fmla="val -81523"/>
              <a:gd name="adj3" fmla="val 16667"/>
            </a:avLst>
          </a:prstGeom>
          <a:solidFill>
            <a:srgbClr val="009E47">
              <a:alpha val="14902"/>
            </a:srgbClr>
          </a:solidFill>
          <a:ln w="28575">
            <a:solidFill>
              <a:srgbClr val="009E4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771775" y="3903663"/>
            <a:ext cx="2663825" cy="1279525"/>
          </a:xfrm>
          <a:prstGeom prst="wedgeRoundRectCallout">
            <a:avLst>
              <a:gd name="adj1" fmla="val -51065"/>
              <a:gd name="adj2" fmla="val -70759"/>
              <a:gd name="adj3" fmla="val 16667"/>
            </a:avLst>
          </a:prstGeom>
          <a:solidFill>
            <a:srgbClr val="FF0000">
              <a:alpha val="14902"/>
            </a:srgbClr>
          </a:solidFill>
          <a:ln w="28575">
            <a:solidFill>
              <a:srgbClr val="E4582C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68450" y="746125"/>
            <a:ext cx="56165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rgbClr val="1628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Externe Evaluation als eine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de-DE" altLang="de-DE" sz="3600" b="1" dirty="0">
                <a:solidFill>
                  <a:srgbClr val="1628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Dienstleistung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de-DE" altLang="de-DE" sz="2000" b="1" dirty="0">
                <a:solidFill>
                  <a:srgbClr val="1628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Rahmen der Qualitätsentwicklung Ihrer Schule</a:t>
            </a:r>
          </a:p>
        </p:txBody>
      </p:sp>
      <p:cxnSp>
        <p:nvCxnSpPr>
          <p:cNvPr id="19" name="Gerade Verbindung 7"/>
          <p:cNvCxnSpPr>
            <a:cxnSpLocks/>
          </p:cNvCxnSpPr>
          <p:nvPr/>
        </p:nvCxnSpPr>
        <p:spPr>
          <a:xfrm>
            <a:off x="6575425" y="746125"/>
            <a:ext cx="2555875" cy="0"/>
          </a:xfrm>
          <a:prstGeom prst="line">
            <a:avLst/>
          </a:prstGeom>
          <a:ln w="38100">
            <a:solidFill>
              <a:srgbClr val="23A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7386" y="764704"/>
            <a:ext cx="822960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Qualitätstableau im Überblick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-612576" y="1844824"/>
            <a:ext cx="8229600" cy="4325112"/>
          </a:xfrm>
        </p:spPr>
        <p:txBody>
          <a:bodyPr/>
          <a:lstStyle/>
          <a:p>
            <a:pPr marL="342900" lvl="0" indent="-342900"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de-DE" sz="1800" dirty="0">
              <a:solidFill>
                <a:srgbClr val="333333"/>
              </a:solidFill>
              <a:latin typeface="Comic Sans MS" panose="030F0702030302020204" pitchFamily="66" charset="0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de-DE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6" y="1616025"/>
            <a:ext cx="80295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7386" y="5103037"/>
            <a:ext cx="2218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förderlich / </a:t>
            </a:r>
          </a:p>
          <a:p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einschränkend </a:t>
            </a:r>
            <a:r>
              <a:rPr lang="de-DE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 Sicht </a:t>
            </a:r>
          </a:p>
          <a:p>
            <a:r>
              <a:rPr lang="de-DE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Schule</a:t>
            </a:r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(nicht des EVA-Teams!)</a:t>
            </a:r>
          </a:p>
        </p:txBody>
      </p:sp>
      <p:cxnSp>
        <p:nvCxnSpPr>
          <p:cNvPr id="6" name="Gerade Verbindung mit Pfeil 5"/>
          <p:cNvCxnSpPr>
            <a:cxnSpLocks/>
          </p:cNvCxnSpPr>
          <p:nvPr/>
        </p:nvCxnSpPr>
        <p:spPr>
          <a:xfrm flipV="1">
            <a:off x="1331640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444208" y="528770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Daten werden überwiegend</a:t>
            </a:r>
          </a:p>
          <a:p>
            <a:r>
              <a:rPr lang="de-DE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</a:t>
            </a:r>
            <a:r>
              <a:rPr 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eingespielt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7596336" y="47251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35739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Kriterien Modul 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420" y="1772816"/>
            <a:ext cx="8495067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475656" y="2204864"/>
            <a:ext cx="6048375" cy="3529012"/>
          </a:xfrm>
          <a:prstGeom prst="roundRect">
            <a:avLst>
              <a:gd name="adj" fmla="val 11998"/>
            </a:avLst>
          </a:prstGeom>
          <a:solidFill>
            <a:srgbClr val="262673"/>
          </a:solidFill>
          <a:ln w="25400" cap="flat" cmpd="sng" algn="ctr">
            <a:solidFill>
              <a:srgbClr val="26267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Lehren und Lernen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A1 Klassenführung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 Nachvollziehbarkeit des Lernangebots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 Variation der Lehr- und Lernmethoden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A4 Schülerorientierung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A5 Berücksichtigung unterschiedlicher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Lernvoraussetzungen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A6 Nachhaltiges Lernen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357392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Kriterien Modul B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420" y="1772816"/>
            <a:ext cx="8495067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44500" lvl="0" indent="-444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3" pitchFamily="18" charset="2"/>
              <a:buChar char=""/>
            </a:pPr>
            <a:endParaRPr lang="de-DE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de-DE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331913" y="2276475"/>
            <a:ext cx="6624637" cy="2952750"/>
          </a:xfrm>
          <a:prstGeom prst="roundRect">
            <a:avLst>
              <a:gd name="adj" fmla="val 11998"/>
            </a:avLst>
          </a:prstGeom>
          <a:solidFill>
            <a:srgbClr val="262673"/>
          </a:solidFill>
          <a:ln w="25400" cap="flat" cmpd="sng" algn="ctr">
            <a:solidFill>
              <a:srgbClr val="26267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Persönlichkeit stärken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B1 Demokratieerziehung, Achtung und Rücksicht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B2 Interessenförderung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B3 Prävention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1741</Words>
  <Application>Microsoft Office PowerPoint</Application>
  <PresentationFormat>Bildschirmpräsentation (4:3)</PresentationFormat>
  <Paragraphs>570</Paragraphs>
  <Slides>27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44" baseType="lpstr">
      <vt:lpstr>Arial</vt:lpstr>
      <vt:lpstr>Arial Narrow</vt:lpstr>
      <vt:lpstr>Bauhaus 93</vt:lpstr>
      <vt:lpstr>Berlin Sans FB Demi</vt:lpstr>
      <vt:lpstr>Bodoni MT Black</vt:lpstr>
      <vt:lpstr>Calibri</vt:lpstr>
      <vt:lpstr>Calibri Light</vt:lpstr>
      <vt:lpstr>Comic Sans MS</vt:lpstr>
      <vt:lpstr>Courier New</vt:lpstr>
      <vt:lpstr>Georgia</vt:lpstr>
      <vt:lpstr>Symbol</vt:lpstr>
      <vt:lpstr>Times New Roman</vt:lpstr>
      <vt:lpstr>Trebuchet MS</vt:lpstr>
      <vt:lpstr>Wingdings</vt:lpstr>
      <vt:lpstr>Wingdings 2</vt:lpstr>
      <vt:lpstr>Wingdings 3</vt:lpstr>
      <vt:lpstr>Rhea</vt:lpstr>
      <vt:lpstr>          Externe Evaluation 2022/23   Vorstellungskonferenz 21.03.2023  Herzlich willkommen  GS Zeilarn   </vt:lpstr>
      <vt:lpstr>Ihr Team</vt:lpstr>
      <vt:lpstr>Evaluationskonzept</vt:lpstr>
      <vt:lpstr>Grundsätze der externen Evaluation</vt:lpstr>
      <vt:lpstr>Methoden zur Datenerhebung </vt:lpstr>
      <vt:lpstr>PowerPoint-Präsentation</vt:lpstr>
      <vt:lpstr>Das Qualitätstableau im Überblick</vt:lpstr>
      <vt:lpstr>Kriterien Modul A</vt:lpstr>
      <vt:lpstr>Kriterien Modul B </vt:lpstr>
      <vt:lpstr>Kriterien Modul C  (SL)</vt:lpstr>
      <vt:lpstr>Kriterien Modul D </vt:lpstr>
      <vt:lpstr>Selbsteinschätzung: freiwillig, aber empfehlenswert!</vt:lpstr>
      <vt:lpstr>Selbsteinschätzung: freiwillig, aber empfehlenswert!</vt:lpstr>
      <vt:lpstr>Hochladen der Dokumente durch SL</vt:lpstr>
      <vt:lpstr>Querschnitts- /Wahlpflichtthemen</vt:lpstr>
      <vt:lpstr>Befragungen</vt:lpstr>
      <vt:lpstr>Interviews </vt:lpstr>
      <vt:lpstr>Unterrichtsbeobachtungsbogen</vt:lpstr>
      <vt:lpstr>Unterrichtsbeobachtungsbogen</vt:lpstr>
      <vt:lpstr>Unterrichtsbesuche</vt:lpstr>
      <vt:lpstr>Organisation der Unterrichtsbesuche</vt:lpstr>
      <vt:lpstr>Berichtserstellung</vt:lpstr>
      <vt:lpstr>  Abschlussphase  </vt:lpstr>
      <vt:lpstr>  Berichtskonferenz  </vt:lpstr>
      <vt:lpstr>   Neu! Auftaktveranstaltung zur Weiterentwicklung  </vt:lpstr>
      <vt:lpstr>  Zielvereinbarungen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luksch</dc:creator>
  <cp:lastModifiedBy>Clarissa Kerscher-Hofbauer</cp:lastModifiedBy>
  <cp:revision>174</cp:revision>
  <dcterms:created xsi:type="dcterms:W3CDTF">2019-07-16T14:00:40Z</dcterms:created>
  <dcterms:modified xsi:type="dcterms:W3CDTF">2023-03-20T08:44:06Z</dcterms:modified>
</cp:coreProperties>
</file>